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pptx" ContentType="application/vnd.openxmlformats-officedocument.presentationml.presentation"/>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tags/tag6.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7.xml" ContentType="application/vnd.openxmlformats-officedocument.presentationml.tags+xml"/>
  <Override PartName="/ppt/notesSlides/notesSlide9.xml" ContentType="application/vnd.openxmlformats-officedocument.presentationml.notesSlide+xml"/>
  <Override PartName="/ppt/tags/tag8.xml" ContentType="application/vnd.openxmlformats-officedocument.presentationml.tags+xml"/>
  <Override PartName="/ppt/notesSlides/notesSlide1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9.xml" ContentType="application/vnd.openxmlformats-officedocument.presentationml.tags+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4"/>
  </p:sldMasterIdLst>
  <p:notesMasterIdLst>
    <p:notesMasterId r:id="rId31"/>
  </p:notesMasterIdLst>
  <p:handoutMasterIdLst>
    <p:handoutMasterId r:id="rId32"/>
  </p:handoutMasterIdLst>
  <p:sldIdLst>
    <p:sldId id="259" r:id="rId5"/>
    <p:sldId id="261" r:id="rId6"/>
    <p:sldId id="262" r:id="rId7"/>
    <p:sldId id="292" r:id="rId8"/>
    <p:sldId id="294" r:id="rId9"/>
    <p:sldId id="290" r:id="rId10"/>
    <p:sldId id="305" r:id="rId11"/>
    <p:sldId id="295" r:id="rId12"/>
    <p:sldId id="301" r:id="rId13"/>
    <p:sldId id="306" r:id="rId14"/>
    <p:sldId id="307" r:id="rId15"/>
    <p:sldId id="308" r:id="rId16"/>
    <p:sldId id="291" r:id="rId17"/>
    <p:sldId id="288" r:id="rId18"/>
    <p:sldId id="325" r:id="rId19"/>
    <p:sldId id="318" r:id="rId20"/>
    <p:sldId id="319" r:id="rId21"/>
    <p:sldId id="329" r:id="rId22"/>
    <p:sldId id="330" r:id="rId23"/>
    <p:sldId id="326" r:id="rId24"/>
    <p:sldId id="327" r:id="rId25"/>
    <p:sldId id="311" r:id="rId26"/>
    <p:sldId id="289" r:id="rId27"/>
    <p:sldId id="296" r:id="rId28"/>
    <p:sldId id="315" r:id="rId29"/>
    <p:sldId id="287"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9ED6"/>
    <a:srgbClr val="003300"/>
  </p:clrMru>
  <p:extLst>
    <p:ext uri="{E76CE94A-603C-4142-B9EB-6D1370010A27}">
      <p14:discardImageEditData xmlns:p14="http://schemas.microsoft.com/office/powerpoint/2010/main" val="1"/>
    </p:ext>
    <p:ext uri="{D31A062A-798A-4329-ABDD-BBA856620510}">
      <p14:defaultImageDpi xmlns:p14="http://schemas.microsoft.com/office/powerpoint/2010/main" val="96"/>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3428" autoAdjust="0"/>
  </p:normalViewPr>
  <p:slideViewPr>
    <p:cSldViewPr>
      <p:cViewPr varScale="1">
        <p:scale>
          <a:sx n="74" d="100"/>
          <a:sy n="74" d="100"/>
        </p:scale>
        <p:origin x="1290" y="72"/>
      </p:cViewPr>
      <p:guideLst>
        <p:guide orient="horz" pos="2160"/>
        <p:guide pos="2880"/>
      </p:guideLst>
    </p:cSldViewPr>
  </p:slideViewPr>
  <p:notesTextViewPr>
    <p:cViewPr>
      <p:scale>
        <a:sx n="100" d="100"/>
        <a:sy n="100" d="100"/>
      </p:scale>
      <p:origin x="0" y="0"/>
    </p:cViewPr>
  </p:notesTextViewPr>
  <p:sorterViewPr>
    <p:cViewPr>
      <p:scale>
        <a:sx n="154" d="100"/>
        <a:sy n="154" d="100"/>
      </p:scale>
      <p:origin x="0" y="0"/>
    </p:cViewPr>
  </p:sorterViewPr>
  <p:notesViewPr>
    <p:cSldViewPr>
      <p:cViewPr varScale="1">
        <p:scale>
          <a:sx n="56" d="100"/>
          <a:sy n="56" d="100"/>
        </p:scale>
        <p:origin x="-2874"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file:///C:\Users\KWouter\Downloads\PercTotPop-20171206092510.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KWouter\Downloads\PercTotPop-20171206092510.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SRV-KIT0145\SpaceUser\WouterK\Downloads\ILOSTAT_.xls"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SRV-KIT0145\SpaceUser\WouterK\Downloads\ILOSTAT_.xls" TargetMode="External"/><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cap="all" spc="150" baseline="0">
                <a:solidFill>
                  <a:schemeClr val="tx1">
                    <a:lumMod val="50000"/>
                    <a:lumOff val="50000"/>
                  </a:schemeClr>
                </a:solidFill>
                <a:latin typeface="+mn-lt"/>
                <a:ea typeface="+mn-ea"/>
                <a:cs typeface="+mn-cs"/>
              </a:defRPr>
            </a:pPr>
            <a:r>
              <a:rPr lang="en-US" sz="1400"/>
              <a:t>% 15-24  of</a:t>
            </a:r>
            <a:r>
              <a:rPr lang="en-US" sz="1400" baseline="0"/>
              <a:t> total population</a:t>
            </a:r>
            <a:endParaRPr lang="en-US" sz="1400"/>
          </a:p>
        </c:rich>
      </c:tx>
      <c:layout/>
      <c:overlay val="0"/>
      <c:spPr>
        <a:noFill/>
        <a:ln>
          <a:noFill/>
        </a:ln>
        <a:effectLst/>
      </c:spPr>
      <c:txPr>
        <a:bodyPr rot="0" spcFirstLastPara="1" vertOverflow="ellipsis" vert="horz" wrap="square" anchor="ctr" anchorCtr="1"/>
        <a:lstStyle/>
        <a:p>
          <a:pPr>
            <a:defRPr sz="1800" b="1" i="0" u="none" strike="noStrike" kern="1200" cap="all" spc="150" baseline="0">
              <a:solidFill>
                <a:schemeClr val="tx1">
                  <a:lumMod val="50000"/>
                  <a:lumOff val="50000"/>
                </a:schemeClr>
              </a:solidFill>
              <a:latin typeface="+mn-lt"/>
              <a:ea typeface="+mn-ea"/>
              <a:cs typeface="+mn-cs"/>
            </a:defRPr>
          </a:pPr>
          <a:endParaRPr lang="en-US"/>
        </a:p>
      </c:txPr>
    </c:title>
    <c:autoTitleDeleted val="0"/>
    <c:plotArea>
      <c:layout/>
      <c:lineChart>
        <c:grouping val="standard"/>
        <c:varyColors val="0"/>
        <c:ser>
          <c:idx val="0"/>
          <c:order val="0"/>
          <c:tx>
            <c:strRef>
              <c:f>Data!$A$2:$B$2</c:f>
              <c:strCache>
                <c:ptCount val="2"/>
                <c:pt idx="0">
                  <c:v>World</c:v>
                </c:pt>
                <c:pt idx="1">
                  <c:v>15-24</c:v>
                </c:pt>
              </c:strCache>
            </c:strRef>
          </c:tx>
          <c:spPr>
            <a:ln w="38100" cap="flat" cmpd="dbl" algn="ctr">
              <a:solidFill>
                <a:schemeClr val="accent1"/>
              </a:solidFill>
              <a:miter lim="800000"/>
            </a:ln>
            <a:effectLst/>
          </c:spPr>
          <c:marker>
            <c:symbol val="none"/>
          </c:marker>
          <c:cat>
            <c:numRef>
              <c:f>Data!$C$1:$W$1</c:f>
              <c:numCache>
                <c:formatCode>General</c:formatCode>
                <c:ptCount val="21"/>
                <c:pt idx="0">
                  <c:v>2000</c:v>
                </c:pt>
                <c:pt idx="1">
                  <c:v>2005</c:v>
                </c:pt>
                <c:pt idx="2">
                  <c:v>2010</c:v>
                </c:pt>
                <c:pt idx="3">
                  <c:v>2015</c:v>
                </c:pt>
                <c:pt idx="4">
                  <c:v>2020</c:v>
                </c:pt>
                <c:pt idx="5">
                  <c:v>2025</c:v>
                </c:pt>
                <c:pt idx="6">
                  <c:v>2030</c:v>
                </c:pt>
                <c:pt idx="7">
                  <c:v>2035</c:v>
                </c:pt>
                <c:pt idx="8">
                  <c:v>2040</c:v>
                </c:pt>
                <c:pt idx="9">
                  <c:v>2045</c:v>
                </c:pt>
                <c:pt idx="10">
                  <c:v>2050</c:v>
                </c:pt>
                <c:pt idx="11">
                  <c:v>2055</c:v>
                </c:pt>
                <c:pt idx="12">
                  <c:v>2060</c:v>
                </c:pt>
                <c:pt idx="13">
                  <c:v>2065</c:v>
                </c:pt>
                <c:pt idx="14">
                  <c:v>2070</c:v>
                </c:pt>
                <c:pt idx="15">
                  <c:v>2075</c:v>
                </c:pt>
                <c:pt idx="16">
                  <c:v>2080</c:v>
                </c:pt>
                <c:pt idx="17">
                  <c:v>2085</c:v>
                </c:pt>
                <c:pt idx="18">
                  <c:v>2090</c:v>
                </c:pt>
                <c:pt idx="19">
                  <c:v>2095</c:v>
                </c:pt>
                <c:pt idx="20">
                  <c:v>2100</c:v>
                </c:pt>
              </c:numCache>
            </c:numRef>
          </c:cat>
          <c:val>
            <c:numRef>
              <c:f>Data!$C$2:$Y$2</c:f>
              <c:numCache>
                <c:formatCode>0.0</c:formatCode>
                <c:ptCount val="23"/>
                <c:pt idx="0">
                  <c:v>17.7</c:v>
                </c:pt>
                <c:pt idx="1">
                  <c:v>18.2</c:v>
                </c:pt>
                <c:pt idx="2">
                  <c:v>17.600000000000001</c:v>
                </c:pt>
                <c:pt idx="3">
                  <c:v>16.2</c:v>
                </c:pt>
                <c:pt idx="4">
                  <c:v>15.4</c:v>
                </c:pt>
                <c:pt idx="5">
                  <c:v>15.2</c:v>
                </c:pt>
                <c:pt idx="6">
                  <c:v>15.2</c:v>
                </c:pt>
                <c:pt idx="7">
                  <c:v>14.9</c:v>
                </c:pt>
                <c:pt idx="8">
                  <c:v>14.5</c:v>
                </c:pt>
                <c:pt idx="9">
                  <c:v>14.1</c:v>
                </c:pt>
                <c:pt idx="10">
                  <c:v>13.8</c:v>
                </c:pt>
                <c:pt idx="11">
                  <c:v>13.6</c:v>
                </c:pt>
                <c:pt idx="12">
                  <c:v>13.4</c:v>
                </c:pt>
                <c:pt idx="13">
                  <c:v>13.3</c:v>
                </c:pt>
                <c:pt idx="14">
                  <c:v>13.1</c:v>
                </c:pt>
                <c:pt idx="15">
                  <c:v>12.9</c:v>
                </c:pt>
                <c:pt idx="16">
                  <c:v>12.7</c:v>
                </c:pt>
                <c:pt idx="17">
                  <c:v>12.5</c:v>
                </c:pt>
                <c:pt idx="18">
                  <c:v>12.4</c:v>
                </c:pt>
                <c:pt idx="19">
                  <c:v>12.3</c:v>
                </c:pt>
                <c:pt idx="20">
                  <c:v>12.1</c:v>
                </c:pt>
              </c:numCache>
            </c:numRef>
          </c:val>
          <c:smooth val="0"/>
          <c:extLst xmlns:c16r2="http://schemas.microsoft.com/office/drawing/2015/06/chart">
            <c:ext xmlns:c16="http://schemas.microsoft.com/office/drawing/2014/chart" uri="{C3380CC4-5D6E-409C-BE32-E72D297353CC}">
              <c16:uniqueId val="{00000000-C45F-453B-9DEC-0DEE43B4BD0E}"/>
            </c:ext>
          </c:extLst>
        </c:ser>
        <c:ser>
          <c:idx val="1"/>
          <c:order val="1"/>
          <c:tx>
            <c:strRef>
              <c:f>Data!$A$4:$B$4</c:f>
              <c:strCache>
                <c:ptCount val="2"/>
                <c:pt idx="0">
                  <c:v>   Sub-Saharan Africa</c:v>
                </c:pt>
                <c:pt idx="1">
                  <c:v>15-24</c:v>
                </c:pt>
              </c:strCache>
            </c:strRef>
          </c:tx>
          <c:spPr>
            <a:ln w="38100" cap="flat" cmpd="dbl" algn="ctr">
              <a:solidFill>
                <a:schemeClr val="accent2"/>
              </a:solidFill>
              <a:miter lim="800000"/>
            </a:ln>
            <a:effectLst/>
          </c:spPr>
          <c:marker>
            <c:symbol val="none"/>
          </c:marker>
          <c:cat>
            <c:numRef>
              <c:f>Data!$C$1:$W$1</c:f>
              <c:numCache>
                <c:formatCode>General</c:formatCode>
                <c:ptCount val="21"/>
                <c:pt idx="0">
                  <c:v>2000</c:v>
                </c:pt>
                <c:pt idx="1">
                  <c:v>2005</c:v>
                </c:pt>
                <c:pt idx="2">
                  <c:v>2010</c:v>
                </c:pt>
                <c:pt idx="3">
                  <c:v>2015</c:v>
                </c:pt>
                <c:pt idx="4">
                  <c:v>2020</c:v>
                </c:pt>
                <c:pt idx="5">
                  <c:v>2025</c:v>
                </c:pt>
                <c:pt idx="6">
                  <c:v>2030</c:v>
                </c:pt>
                <c:pt idx="7">
                  <c:v>2035</c:v>
                </c:pt>
                <c:pt idx="8">
                  <c:v>2040</c:v>
                </c:pt>
                <c:pt idx="9">
                  <c:v>2045</c:v>
                </c:pt>
                <c:pt idx="10">
                  <c:v>2050</c:v>
                </c:pt>
                <c:pt idx="11">
                  <c:v>2055</c:v>
                </c:pt>
                <c:pt idx="12">
                  <c:v>2060</c:v>
                </c:pt>
                <c:pt idx="13">
                  <c:v>2065</c:v>
                </c:pt>
                <c:pt idx="14">
                  <c:v>2070</c:v>
                </c:pt>
                <c:pt idx="15">
                  <c:v>2075</c:v>
                </c:pt>
                <c:pt idx="16">
                  <c:v>2080</c:v>
                </c:pt>
                <c:pt idx="17">
                  <c:v>2085</c:v>
                </c:pt>
                <c:pt idx="18">
                  <c:v>2090</c:v>
                </c:pt>
                <c:pt idx="19">
                  <c:v>2095</c:v>
                </c:pt>
                <c:pt idx="20">
                  <c:v>2100</c:v>
                </c:pt>
              </c:numCache>
            </c:numRef>
          </c:cat>
          <c:val>
            <c:numRef>
              <c:f>Data!$C$4:$Y$4</c:f>
              <c:numCache>
                <c:formatCode>0.0</c:formatCode>
                <c:ptCount val="23"/>
                <c:pt idx="0">
                  <c:v>20</c:v>
                </c:pt>
                <c:pt idx="1">
                  <c:v>20</c:v>
                </c:pt>
                <c:pt idx="2">
                  <c:v>19.7</c:v>
                </c:pt>
                <c:pt idx="3">
                  <c:v>19.7</c:v>
                </c:pt>
                <c:pt idx="4">
                  <c:v>19.899999999999999</c:v>
                </c:pt>
                <c:pt idx="5">
                  <c:v>20</c:v>
                </c:pt>
                <c:pt idx="6">
                  <c:v>20.100000000000001</c:v>
                </c:pt>
                <c:pt idx="7">
                  <c:v>19.8</c:v>
                </c:pt>
                <c:pt idx="8">
                  <c:v>19.5</c:v>
                </c:pt>
                <c:pt idx="9">
                  <c:v>19.100000000000001</c:v>
                </c:pt>
                <c:pt idx="10">
                  <c:v>18.8</c:v>
                </c:pt>
                <c:pt idx="11">
                  <c:v>18.399999999999999</c:v>
                </c:pt>
                <c:pt idx="12">
                  <c:v>18</c:v>
                </c:pt>
                <c:pt idx="13">
                  <c:v>17.600000000000001</c:v>
                </c:pt>
                <c:pt idx="14">
                  <c:v>17.100000000000001</c:v>
                </c:pt>
                <c:pt idx="15">
                  <c:v>16.600000000000001</c:v>
                </c:pt>
                <c:pt idx="16">
                  <c:v>16.2</c:v>
                </c:pt>
                <c:pt idx="17">
                  <c:v>15.8</c:v>
                </c:pt>
                <c:pt idx="18">
                  <c:v>15.3</c:v>
                </c:pt>
                <c:pt idx="19">
                  <c:v>14.9</c:v>
                </c:pt>
                <c:pt idx="20">
                  <c:v>14.5</c:v>
                </c:pt>
              </c:numCache>
            </c:numRef>
          </c:val>
          <c:smooth val="0"/>
          <c:extLst xmlns:c16r2="http://schemas.microsoft.com/office/drawing/2015/06/chart">
            <c:ext xmlns:c16="http://schemas.microsoft.com/office/drawing/2014/chart" uri="{C3380CC4-5D6E-409C-BE32-E72D297353CC}">
              <c16:uniqueId val="{00000001-C45F-453B-9DEC-0DEE43B4BD0E}"/>
            </c:ext>
          </c:extLst>
        </c:ser>
        <c:dLbls>
          <c:showLegendKey val="0"/>
          <c:showVal val="0"/>
          <c:showCatName val="0"/>
          <c:showSerName val="0"/>
          <c:showPercent val="0"/>
          <c:showBubbleSize val="0"/>
        </c:dLbls>
        <c:smooth val="0"/>
        <c:axId val="142813456"/>
        <c:axId val="107102544"/>
      </c:lineChart>
      <c:catAx>
        <c:axId val="142813456"/>
        <c:scaling>
          <c:orientation val="minMax"/>
        </c:scaling>
        <c:delete val="0"/>
        <c:axPos val="b"/>
        <c:majorGridlines>
          <c:spPr>
            <a:ln w="9525" cap="flat" cmpd="sng" algn="ctr">
              <a:solidFill>
                <a:schemeClr val="tx1">
                  <a:lumMod val="15000"/>
                  <a:lumOff val="85000"/>
                  <a:alpha val="32000"/>
                </a:schemeClr>
              </a:solidFill>
              <a:round/>
            </a:ln>
            <a:effectLst/>
          </c:spPr>
        </c:majorGridlines>
        <c:numFmt formatCode="General" sourceLinked="1"/>
        <c:majorTickMark val="none"/>
        <c:minorTickMark val="none"/>
        <c:tickLblPos val="nextTo"/>
        <c:spPr>
          <a:noFill/>
          <a:ln w="3175" cap="flat" cmpd="sng" algn="ctr">
            <a:solidFill>
              <a:schemeClr val="tx1">
                <a:lumMod val="15000"/>
                <a:lumOff val="85000"/>
              </a:schemeClr>
            </a:solidFill>
            <a:round/>
            <a:tailEnd type="none" w="med" len="lg"/>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7102544"/>
        <c:crosses val="autoZero"/>
        <c:auto val="1"/>
        <c:lblAlgn val="ctr"/>
        <c:lblOffset val="100"/>
        <c:tickLblSkip val="3"/>
        <c:noMultiLvlLbl val="0"/>
      </c:catAx>
      <c:valAx>
        <c:axId val="107102544"/>
        <c:scaling>
          <c:orientation val="minMax"/>
          <c:min val="10"/>
        </c:scaling>
        <c:delete val="0"/>
        <c:axPos val="l"/>
        <c:majorGridlines>
          <c:spPr>
            <a:ln w="9525" cap="flat" cmpd="sng" algn="ctr">
              <a:solidFill>
                <a:schemeClr val="tx1">
                  <a:lumMod val="15000"/>
                  <a:lumOff val="85000"/>
                  <a:alpha val="32000"/>
                </a:schemeClr>
              </a:solidFill>
              <a:round/>
            </a:ln>
            <a:effectLst/>
          </c:spPr>
        </c:majorGridlines>
        <c:numFmt formatCode="0.0" sourceLinked="1"/>
        <c:majorTickMark val="none"/>
        <c:minorTickMark val="none"/>
        <c:tickLblPos val="nextTo"/>
        <c:spPr>
          <a:noFill/>
          <a:ln w="3175" cap="flat" cmpd="sng" algn="ctr">
            <a:solidFill>
              <a:schemeClr val="tx1">
                <a:lumMod val="15000"/>
                <a:lumOff val="85000"/>
              </a:schemeClr>
            </a:solidFill>
            <a:round/>
            <a:tailEnd type="none" w="med" len="lg"/>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42813456"/>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cap="all" spc="150" baseline="0">
                <a:solidFill>
                  <a:schemeClr val="tx1">
                    <a:lumMod val="50000"/>
                    <a:lumOff val="50000"/>
                  </a:schemeClr>
                </a:solidFill>
                <a:latin typeface="+mn-lt"/>
                <a:ea typeface="+mn-ea"/>
                <a:cs typeface="+mn-cs"/>
              </a:defRPr>
            </a:pPr>
            <a:r>
              <a:rPr lang="en-US" sz="1400"/>
              <a:t>Working Population Trends </a:t>
            </a:r>
            <a:br>
              <a:rPr lang="en-US" sz="1400"/>
            </a:br>
            <a:r>
              <a:rPr lang="en-US" sz="1400"/>
              <a:t>(% 15-64 of total population)</a:t>
            </a:r>
          </a:p>
        </c:rich>
      </c:tx>
      <c:layout/>
      <c:overlay val="0"/>
      <c:spPr>
        <a:noFill/>
        <a:ln>
          <a:noFill/>
        </a:ln>
        <a:effectLst/>
      </c:spPr>
      <c:txPr>
        <a:bodyPr rot="0" spcFirstLastPara="1" vertOverflow="ellipsis" vert="horz" wrap="square" anchor="ctr" anchorCtr="1"/>
        <a:lstStyle/>
        <a:p>
          <a:pPr>
            <a:defRPr sz="1400" b="1" i="0" u="none" strike="noStrike" kern="1200" cap="all" spc="150" baseline="0">
              <a:solidFill>
                <a:schemeClr val="tx1">
                  <a:lumMod val="50000"/>
                  <a:lumOff val="50000"/>
                </a:schemeClr>
              </a:solidFill>
              <a:latin typeface="+mn-lt"/>
              <a:ea typeface="+mn-ea"/>
              <a:cs typeface="+mn-cs"/>
            </a:defRPr>
          </a:pPr>
          <a:endParaRPr lang="en-US"/>
        </a:p>
      </c:txPr>
    </c:title>
    <c:autoTitleDeleted val="0"/>
    <c:plotArea>
      <c:layout/>
      <c:lineChart>
        <c:grouping val="standard"/>
        <c:varyColors val="0"/>
        <c:ser>
          <c:idx val="0"/>
          <c:order val="0"/>
          <c:tx>
            <c:strRef>
              <c:f>Data!$B$12</c:f>
              <c:strCache>
                <c:ptCount val="1"/>
                <c:pt idx="0">
                  <c:v>World</c:v>
                </c:pt>
              </c:strCache>
            </c:strRef>
          </c:tx>
          <c:spPr>
            <a:ln w="38100" cap="flat" cmpd="dbl" algn="ctr">
              <a:solidFill>
                <a:schemeClr val="accent6"/>
              </a:solidFill>
              <a:miter lim="800000"/>
            </a:ln>
            <a:effectLst/>
          </c:spPr>
          <c:marker>
            <c:symbol val="none"/>
          </c:marker>
          <c:cat>
            <c:numRef>
              <c:f>Data!$C$1:$W$1</c:f>
              <c:numCache>
                <c:formatCode>General</c:formatCode>
                <c:ptCount val="21"/>
                <c:pt idx="0">
                  <c:v>2000</c:v>
                </c:pt>
                <c:pt idx="1">
                  <c:v>2005</c:v>
                </c:pt>
                <c:pt idx="2">
                  <c:v>2010</c:v>
                </c:pt>
                <c:pt idx="3">
                  <c:v>2015</c:v>
                </c:pt>
                <c:pt idx="4">
                  <c:v>2020</c:v>
                </c:pt>
                <c:pt idx="5">
                  <c:v>2025</c:v>
                </c:pt>
                <c:pt idx="6">
                  <c:v>2030</c:v>
                </c:pt>
                <c:pt idx="7">
                  <c:v>2035</c:v>
                </c:pt>
                <c:pt idx="8">
                  <c:v>2040</c:v>
                </c:pt>
                <c:pt idx="9">
                  <c:v>2045</c:v>
                </c:pt>
                <c:pt idx="10">
                  <c:v>2050</c:v>
                </c:pt>
                <c:pt idx="11">
                  <c:v>2055</c:v>
                </c:pt>
                <c:pt idx="12">
                  <c:v>2060</c:v>
                </c:pt>
                <c:pt idx="13">
                  <c:v>2065</c:v>
                </c:pt>
                <c:pt idx="14">
                  <c:v>2070</c:v>
                </c:pt>
                <c:pt idx="15">
                  <c:v>2075</c:v>
                </c:pt>
                <c:pt idx="16">
                  <c:v>2080</c:v>
                </c:pt>
                <c:pt idx="17">
                  <c:v>2085</c:v>
                </c:pt>
                <c:pt idx="18">
                  <c:v>2090</c:v>
                </c:pt>
                <c:pt idx="19">
                  <c:v>2095</c:v>
                </c:pt>
                <c:pt idx="20">
                  <c:v>2100</c:v>
                </c:pt>
              </c:numCache>
            </c:numRef>
          </c:cat>
          <c:val>
            <c:numRef>
              <c:f>Data!$C$12:$W$12</c:f>
              <c:numCache>
                <c:formatCode>0%</c:formatCode>
                <c:ptCount val="21"/>
                <c:pt idx="0">
                  <c:v>0.63</c:v>
                </c:pt>
                <c:pt idx="1">
                  <c:v>0.64700000000000002</c:v>
                </c:pt>
                <c:pt idx="2">
                  <c:v>0.65599999999999992</c:v>
                </c:pt>
                <c:pt idx="3">
                  <c:v>0.65599999999999992</c:v>
                </c:pt>
                <c:pt idx="4">
                  <c:v>0.65200000000000002</c:v>
                </c:pt>
                <c:pt idx="5">
                  <c:v>0.64900000000000002</c:v>
                </c:pt>
                <c:pt idx="6">
                  <c:v>0.64700000000000002</c:v>
                </c:pt>
                <c:pt idx="7">
                  <c:v>0.64200000000000002</c:v>
                </c:pt>
                <c:pt idx="8">
                  <c:v>0.63700000000000001</c:v>
                </c:pt>
                <c:pt idx="9">
                  <c:v>0.63400000000000001</c:v>
                </c:pt>
                <c:pt idx="10">
                  <c:v>0.629</c:v>
                </c:pt>
                <c:pt idx="11">
                  <c:v>0.622</c:v>
                </c:pt>
                <c:pt idx="12">
                  <c:v>0.61699999999999999</c:v>
                </c:pt>
                <c:pt idx="13">
                  <c:v>0.61699999999999999</c:v>
                </c:pt>
                <c:pt idx="14">
                  <c:v>0.61599999999999999</c:v>
                </c:pt>
                <c:pt idx="15">
                  <c:v>0.61299999999999999</c:v>
                </c:pt>
                <c:pt idx="16">
                  <c:v>0.61</c:v>
                </c:pt>
                <c:pt idx="17">
                  <c:v>0.60599999999999998</c:v>
                </c:pt>
                <c:pt idx="18">
                  <c:v>0.60399999999999998</c:v>
                </c:pt>
                <c:pt idx="19">
                  <c:v>0.60199999999999998</c:v>
                </c:pt>
                <c:pt idx="20">
                  <c:v>0.59899999999999998</c:v>
                </c:pt>
              </c:numCache>
            </c:numRef>
          </c:val>
          <c:smooth val="0"/>
          <c:extLst xmlns:c16r2="http://schemas.microsoft.com/office/drawing/2015/06/chart">
            <c:ext xmlns:c16="http://schemas.microsoft.com/office/drawing/2014/chart" uri="{C3380CC4-5D6E-409C-BE32-E72D297353CC}">
              <c16:uniqueId val="{00000000-B047-462C-902C-EB7A09E7FE3B}"/>
            </c:ext>
          </c:extLst>
        </c:ser>
        <c:ser>
          <c:idx val="1"/>
          <c:order val="1"/>
          <c:tx>
            <c:strRef>
              <c:f>Data!$B$13</c:f>
              <c:strCache>
                <c:ptCount val="1"/>
                <c:pt idx="0">
                  <c:v>Sub-Sahara Africa</c:v>
                </c:pt>
              </c:strCache>
            </c:strRef>
          </c:tx>
          <c:spPr>
            <a:ln w="38100" cap="flat" cmpd="dbl" algn="ctr">
              <a:solidFill>
                <a:schemeClr val="accent5"/>
              </a:solidFill>
              <a:miter lim="800000"/>
            </a:ln>
            <a:effectLst/>
          </c:spPr>
          <c:marker>
            <c:symbol val="none"/>
          </c:marker>
          <c:cat>
            <c:numRef>
              <c:f>Data!$C$1:$W$1</c:f>
              <c:numCache>
                <c:formatCode>General</c:formatCode>
                <c:ptCount val="21"/>
                <c:pt idx="0">
                  <c:v>2000</c:v>
                </c:pt>
                <c:pt idx="1">
                  <c:v>2005</c:v>
                </c:pt>
                <c:pt idx="2">
                  <c:v>2010</c:v>
                </c:pt>
                <c:pt idx="3">
                  <c:v>2015</c:v>
                </c:pt>
                <c:pt idx="4">
                  <c:v>2020</c:v>
                </c:pt>
                <c:pt idx="5">
                  <c:v>2025</c:v>
                </c:pt>
                <c:pt idx="6">
                  <c:v>2030</c:v>
                </c:pt>
                <c:pt idx="7">
                  <c:v>2035</c:v>
                </c:pt>
                <c:pt idx="8">
                  <c:v>2040</c:v>
                </c:pt>
                <c:pt idx="9">
                  <c:v>2045</c:v>
                </c:pt>
                <c:pt idx="10">
                  <c:v>2050</c:v>
                </c:pt>
                <c:pt idx="11">
                  <c:v>2055</c:v>
                </c:pt>
                <c:pt idx="12">
                  <c:v>2060</c:v>
                </c:pt>
                <c:pt idx="13">
                  <c:v>2065</c:v>
                </c:pt>
                <c:pt idx="14">
                  <c:v>2070</c:v>
                </c:pt>
                <c:pt idx="15">
                  <c:v>2075</c:v>
                </c:pt>
                <c:pt idx="16">
                  <c:v>2080</c:v>
                </c:pt>
                <c:pt idx="17">
                  <c:v>2085</c:v>
                </c:pt>
                <c:pt idx="18">
                  <c:v>2090</c:v>
                </c:pt>
                <c:pt idx="19">
                  <c:v>2095</c:v>
                </c:pt>
                <c:pt idx="20">
                  <c:v>2100</c:v>
                </c:pt>
              </c:numCache>
            </c:numRef>
          </c:cat>
          <c:val>
            <c:numRef>
              <c:f>Data!$C$13:$W$13</c:f>
              <c:numCache>
                <c:formatCode>0%</c:formatCode>
                <c:ptCount val="21"/>
                <c:pt idx="0">
                  <c:v>0.52700000000000002</c:v>
                </c:pt>
                <c:pt idx="1">
                  <c:v>0.53</c:v>
                </c:pt>
                <c:pt idx="2">
                  <c:v>0.53200000000000003</c:v>
                </c:pt>
                <c:pt idx="3">
                  <c:v>0.53900000000000003</c:v>
                </c:pt>
                <c:pt idx="4">
                  <c:v>0.54899999999999993</c:v>
                </c:pt>
                <c:pt idx="5">
                  <c:v>0.56100000000000005</c:v>
                </c:pt>
                <c:pt idx="6">
                  <c:v>0.57499999999999996</c:v>
                </c:pt>
                <c:pt idx="7">
                  <c:v>0.58599999999999997</c:v>
                </c:pt>
                <c:pt idx="8">
                  <c:v>0.59799999999999998</c:v>
                </c:pt>
                <c:pt idx="9">
                  <c:v>0.60699999999999998</c:v>
                </c:pt>
                <c:pt idx="10">
                  <c:v>0.61699999999999999</c:v>
                </c:pt>
                <c:pt idx="11">
                  <c:v>0.625</c:v>
                </c:pt>
                <c:pt idx="12">
                  <c:v>0.63300000000000001</c:v>
                </c:pt>
                <c:pt idx="13">
                  <c:v>0.63900000000000001</c:v>
                </c:pt>
                <c:pt idx="14">
                  <c:v>0.64300000000000013</c:v>
                </c:pt>
                <c:pt idx="15">
                  <c:v>0.64500000000000002</c:v>
                </c:pt>
                <c:pt idx="16">
                  <c:v>0.64599999999999991</c:v>
                </c:pt>
                <c:pt idx="17">
                  <c:v>0.64700000000000002</c:v>
                </c:pt>
                <c:pt idx="18">
                  <c:v>0.64500000000000002</c:v>
                </c:pt>
                <c:pt idx="19">
                  <c:v>0.64400000000000002</c:v>
                </c:pt>
                <c:pt idx="20">
                  <c:v>0.64200000000000002</c:v>
                </c:pt>
              </c:numCache>
            </c:numRef>
          </c:val>
          <c:smooth val="0"/>
          <c:extLst xmlns:c16r2="http://schemas.microsoft.com/office/drawing/2015/06/chart">
            <c:ext xmlns:c16="http://schemas.microsoft.com/office/drawing/2014/chart" uri="{C3380CC4-5D6E-409C-BE32-E72D297353CC}">
              <c16:uniqueId val="{00000001-B047-462C-902C-EB7A09E7FE3B}"/>
            </c:ext>
          </c:extLst>
        </c:ser>
        <c:dLbls>
          <c:showLegendKey val="0"/>
          <c:showVal val="0"/>
          <c:showCatName val="0"/>
          <c:showSerName val="0"/>
          <c:showPercent val="0"/>
          <c:showBubbleSize val="0"/>
        </c:dLbls>
        <c:smooth val="0"/>
        <c:axId val="142600488"/>
        <c:axId val="142599312"/>
      </c:lineChart>
      <c:catAx>
        <c:axId val="142600488"/>
        <c:scaling>
          <c:orientation val="minMax"/>
        </c:scaling>
        <c:delete val="0"/>
        <c:axPos val="b"/>
        <c:numFmt formatCode="General" sourceLinked="1"/>
        <c:majorTickMark val="none"/>
        <c:minorTickMark val="none"/>
        <c:tickLblPos val="nextTo"/>
        <c:spPr>
          <a:noFill/>
          <a:ln w="3175" cap="flat" cmpd="sng" algn="ctr">
            <a:solidFill>
              <a:schemeClr val="tx1">
                <a:lumMod val="15000"/>
                <a:lumOff val="85000"/>
              </a:schemeClr>
            </a:solidFill>
            <a:round/>
            <a:tailEnd type="none" w="med" len="lg"/>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42599312"/>
        <c:crosses val="autoZero"/>
        <c:auto val="1"/>
        <c:lblAlgn val="ctr"/>
        <c:lblOffset val="100"/>
        <c:tickLblSkip val="2"/>
        <c:noMultiLvlLbl val="0"/>
      </c:catAx>
      <c:valAx>
        <c:axId val="142599312"/>
        <c:scaling>
          <c:orientation val="minMax"/>
          <c:min val="0.45"/>
        </c:scaling>
        <c:delete val="0"/>
        <c:axPos val="l"/>
        <c:majorGridlines>
          <c:spPr>
            <a:ln w="9525" cap="flat" cmpd="sng" algn="ctr">
              <a:solidFill>
                <a:schemeClr val="tx1">
                  <a:lumMod val="15000"/>
                  <a:lumOff val="85000"/>
                  <a:alpha val="32000"/>
                </a:schemeClr>
              </a:solidFill>
              <a:round/>
            </a:ln>
            <a:effectLst/>
          </c:spPr>
        </c:majorGridlines>
        <c:numFmt formatCode="0%" sourceLinked="1"/>
        <c:majorTickMark val="none"/>
        <c:minorTickMark val="none"/>
        <c:tickLblPos val="nextTo"/>
        <c:spPr>
          <a:noFill/>
          <a:ln w="3175" cap="flat" cmpd="sng" algn="ctr">
            <a:solidFill>
              <a:schemeClr val="tx1">
                <a:lumMod val="15000"/>
                <a:lumOff val="85000"/>
              </a:schemeClr>
            </a:solidFill>
            <a:round/>
            <a:tailEnd type="none" w="med" len="lg"/>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42600488"/>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0" i="0" u="none" strike="noStrike" kern="1200" spc="0" baseline="0">
                <a:solidFill>
                  <a:schemeClr val="tx1">
                    <a:lumMod val="65000"/>
                    <a:lumOff val="35000"/>
                  </a:schemeClr>
                </a:solidFill>
                <a:latin typeface="+mn-lt"/>
                <a:ea typeface="+mn-ea"/>
                <a:cs typeface="+mn-cs"/>
              </a:defRPr>
            </a:pPr>
            <a:r>
              <a:rPr lang="nl-NL" sz="1200"/>
              <a:t>Figure 3: Employment</a:t>
            </a:r>
            <a:r>
              <a:rPr lang="nl-NL" sz="1200" baseline="0"/>
              <a:t> Structure 2009 - 2021 </a:t>
            </a:r>
            <a:br>
              <a:rPr lang="nl-NL" sz="1200" baseline="0"/>
            </a:br>
            <a:r>
              <a:rPr lang="nl-NL" sz="1200" b="1" baseline="0"/>
              <a:t>Low Income </a:t>
            </a:r>
            <a:r>
              <a:rPr lang="nl-NL" sz="1200" baseline="0"/>
              <a:t>Countries</a:t>
            </a:r>
            <a:endParaRPr lang="nl-NL" sz="1200"/>
          </a:p>
        </c:rich>
      </c:tx>
      <c:layout/>
      <c:overlay val="0"/>
      <c:spPr>
        <a:noFill/>
        <a:ln>
          <a:noFill/>
        </a:ln>
        <a:effectLst/>
      </c:spPr>
      <c:txPr>
        <a:bodyPr rot="0" spcFirstLastPara="1" vertOverflow="ellipsis" vert="horz" wrap="square" anchor="ctr" anchorCtr="1"/>
        <a:lstStyle/>
        <a:p>
          <a:pPr>
            <a:defRPr sz="1200" b="0" i="0" u="none" strike="noStrike" kern="1200" spc="0" baseline="0">
              <a:solidFill>
                <a:schemeClr val="tx1">
                  <a:lumMod val="65000"/>
                  <a:lumOff val="35000"/>
                </a:schemeClr>
              </a:solidFill>
              <a:latin typeface="+mn-lt"/>
              <a:ea typeface="+mn-ea"/>
              <a:cs typeface="+mn-cs"/>
            </a:defRPr>
          </a:pPr>
          <a:endParaRPr lang="en-US"/>
        </a:p>
      </c:txPr>
    </c:title>
    <c:autoTitleDeleted val="0"/>
    <c:view3D>
      <c:rotX val="15"/>
      <c:rotY val="20"/>
      <c:depthPercent val="100"/>
      <c:rAngAx val="1"/>
    </c:view3D>
    <c:floor>
      <c:thickness val="0"/>
      <c:spPr>
        <a:noFill/>
        <a:ln>
          <a:noFill/>
        </a:ln>
        <a:effectLst/>
        <a:sp3d/>
      </c:spPr>
    </c:floor>
    <c:sideWall>
      <c:thickness val="0"/>
      <c:spPr>
        <a:noFill/>
        <a:ln w="25400">
          <a:noFill/>
        </a:ln>
        <a:effectLst/>
        <a:sp3d/>
      </c:spPr>
    </c:sideWall>
    <c:backWall>
      <c:thickness val="0"/>
      <c:spPr>
        <a:noFill/>
        <a:ln w="25400">
          <a:noFill/>
        </a:ln>
        <a:effectLst/>
        <a:sp3d/>
      </c:spPr>
    </c:backWall>
    <c:plotArea>
      <c:layout/>
      <c:bar3DChart>
        <c:barDir val="col"/>
        <c:grouping val="clustered"/>
        <c:varyColors val="0"/>
        <c:ser>
          <c:idx val="0"/>
          <c:order val="0"/>
          <c:tx>
            <c:strRef>
              <c:f>EMP_2EMP_SEX_ECO_DT!$C$13</c:f>
              <c:strCache>
                <c:ptCount val="1"/>
                <c:pt idx="0">
                  <c:v>Agriculture</c:v>
                </c:pt>
              </c:strCache>
            </c:strRef>
          </c:tx>
          <c:spPr>
            <a:solidFill>
              <a:srgbClr val="00B050"/>
            </a:solidFill>
            <a:ln>
              <a:noFill/>
            </a:ln>
            <a:effectLst/>
            <a:sp3d/>
          </c:spPr>
          <c:invertIfNegative val="0"/>
          <c:dLbls>
            <c:dLbl>
              <c:idx val="0"/>
              <c:layout>
                <c:manualLayout>
                  <c:x val="2.7777777777777779E-3"/>
                  <c:y val="-1.3888888888888888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F922-4C47-95C8-571D93DD7CE7}"/>
                </c:ext>
                <c:ext xmlns:c15="http://schemas.microsoft.com/office/drawing/2012/chart" uri="{CE6537A1-D6FC-4f65-9D91-7224C49458BB}">
                  <c15:layout/>
                </c:ext>
              </c:extLst>
            </c:dLbl>
            <c:dLbl>
              <c:idx val="1"/>
              <c:layout>
                <c:manualLayout>
                  <c:x val="2.7777777777777779E-3"/>
                  <c:y val="-2.7777777777777801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F922-4C47-95C8-571D93DD7CE7}"/>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(EMP_2EMP_SEX_ECO_DT!$E$7,EMP_2EMP_SEX_ECO_DT!$Q$7)</c:f>
              <c:strCache>
                <c:ptCount val="2"/>
                <c:pt idx="0">
                  <c:v>2009</c:v>
                </c:pt>
                <c:pt idx="1">
                  <c:v>2021</c:v>
                </c:pt>
              </c:strCache>
            </c:strRef>
          </c:cat>
          <c:val>
            <c:numRef>
              <c:f>(EMP_2EMP_SEX_ECO_DT!$E$13,EMP_2EMP_SEX_ECO_DT!$Q$13)</c:f>
              <c:numCache>
                <c:formatCode>0%</c:formatCode>
                <c:ptCount val="2"/>
                <c:pt idx="0">
                  <c:v>0.69</c:v>
                </c:pt>
                <c:pt idx="1">
                  <c:v>0.67200000000000004</c:v>
                </c:pt>
              </c:numCache>
            </c:numRef>
          </c:val>
          <c:extLst xmlns:c16r2="http://schemas.microsoft.com/office/drawing/2015/06/chart">
            <c:ext xmlns:c16="http://schemas.microsoft.com/office/drawing/2014/chart" uri="{C3380CC4-5D6E-409C-BE32-E72D297353CC}">
              <c16:uniqueId val="{00000002-F922-4C47-95C8-571D93DD7CE7}"/>
            </c:ext>
          </c:extLst>
        </c:ser>
        <c:ser>
          <c:idx val="1"/>
          <c:order val="1"/>
          <c:tx>
            <c:strRef>
              <c:f>EMP_2EMP_SEX_ECO_DT!$C$14</c:f>
              <c:strCache>
                <c:ptCount val="1"/>
                <c:pt idx="0">
                  <c:v>Industry </c:v>
                </c:pt>
              </c:strCache>
            </c:strRef>
          </c:tx>
          <c:spPr>
            <a:solidFill>
              <a:schemeClr val="accent2"/>
            </a:solidFill>
            <a:ln>
              <a:noFill/>
            </a:ln>
            <a:effectLst/>
            <a:sp3d/>
          </c:spPr>
          <c:invertIfNegative val="0"/>
          <c:dLbls>
            <c:dLbl>
              <c:idx val="0"/>
              <c:layout>
                <c:manualLayout>
                  <c:x val="1.1111111111111112E-2"/>
                  <c:y val="-3.2407407407407489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F922-4C47-95C8-571D93DD7CE7}"/>
                </c:ext>
                <c:ext xmlns:c15="http://schemas.microsoft.com/office/drawing/2012/chart" uri="{CE6537A1-D6FC-4f65-9D91-7224C49458BB}">
                  <c15:layout/>
                </c:ext>
              </c:extLst>
            </c:dLbl>
            <c:dLbl>
              <c:idx val="1"/>
              <c:layout>
                <c:manualLayout>
                  <c:x val="1.1111111111111112E-2"/>
                  <c:y val="-1.3888888888888888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F922-4C47-95C8-571D93DD7CE7}"/>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(EMP_2EMP_SEX_ECO_DT!$E$7,EMP_2EMP_SEX_ECO_DT!$Q$7)</c:f>
              <c:strCache>
                <c:ptCount val="2"/>
                <c:pt idx="0">
                  <c:v>2009</c:v>
                </c:pt>
                <c:pt idx="1">
                  <c:v>2021</c:v>
                </c:pt>
              </c:strCache>
            </c:strRef>
          </c:cat>
          <c:val>
            <c:numRef>
              <c:f>(EMP_2EMP_SEX_ECO_DT!$E$14,EMP_2EMP_SEX_ECO_DT!$Q$14)</c:f>
              <c:numCache>
                <c:formatCode>0%</c:formatCode>
                <c:ptCount val="2"/>
                <c:pt idx="0">
                  <c:v>8.4000000000000005E-2</c:v>
                </c:pt>
                <c:pt idx="1">
                  <c:v>8.5000000000000006E-2</c:v>
                </c:pt>
              </c:numCache>
            </c:numRef>
          </c:val>
          <c:extLst xmlns:c16r2="http://schemas.microsoft.com/office/drawing/2015/06/chart">
            <c:ext xmlns:c16="http://schemas.microsoft.com/office/drawing/2014/chart" uri="{C3380CC4-5D6E-409C-BE32-E72D297353CC}">
              <c16:uniqueId val="{00000005-F922-4C47-95C8-571D93DD7CE7}"/>
            </c:ext>
          </c:extLst>
        </c:ser>
        <c:ser>
          <c:idx val="2"/>
          <c:order val="2"/>
          <c:tx>
            <c:strRef>
              <c:f>EMP_2EMP_SEX_ECO_DT!$C$15</c:f>
              <c:strCache>
                <c:ptCount val="1"/>
                <c:pt idx="0">
                  <c:v>Services</c:v>
                </c:pt>
              </c:strCache>
            </c:strRef>
          </c:tx>
          <c:spPr>
            <a:solidFill>
              <a:schemeClr val="accent1">
                <a:lumMod val="75000"/>
              </a:schemeClr>
            </a:solidFill>
            <a:ln>
              <a:noFill/>
            </a:ln>
            <a:effectLst/>
            <a:sp3d/>
          </c:spPr>
          <c:invertIfNegative val="0"/>
          <c:dLbls>
            <c:dLbl>
              <c:idx val="0"/>
              <c:layout>
                <c:manualLayout>
                  <c:x val="1.1111111111111059E-2"/>
                  <c:y val="-2.7777777777777776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F922-4C47-95C8-571D93DD7CE7}"/>
                </c:ext>
                <c:ext xmlns:c15="http://schemas.microsoft.com/office/drawing/2012/chart" uri="{CE6537A1-D6FC-4f65-9D91-7224C49458BB}">
                  <c15:layout/>
                </c:ext>
              </c:extLst>
            </c:dLbl>
            <c:dLbl>
              <c:idx val="1"/>
              <c:layout>
                <c:manualLayout>
                  <c:x val="1.6666666666666666E-2"/>
                  <c:y val="-1.3888888888888888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F922-4C47-95C8-571D93DD7CE7}"/>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(EMP_2EMP_SEX_ECO_DT!$E$7,EMP_2EMP_SEX_ECO_DT!$Q$7)</c:f>
              <c:strCache>
                <c:ptCount val="2"/>
                <c:pt idx="0">
                  <c:v>2009</c:v>
                </c:pt>
                <c:pt idx="1">
                  <c:v>2021</c:v>
                </c:pt>
              </c:strCache>
            </c:strRef>
          </c:cat>
          <c:val>
            <c:numRef>
              <c:f>(EMP_2EMP_SEX_ECO_DT!$E$15,EMP_2EMP_SEX_ECO_DT!$Q$15)</c:f>
              <c:numCache>
                <c:formatCode>0%</c:formatCode>
                <c:ptCount val="2"/>
                <c:pt idx="0">
                  <c:v>0.22600000000000001</c:v>
                </c:pt>
                <c:pt idx="1">
                  <c:v>0.24299999999999999</c:v>
                </c:pt>
              </c:numCache>
            </c:numRef>
          </c:val>
          <c:extLst xmlns:c16r2="http://schemas.microsoft.com/office/drawing/2015/06/chart">
            <c:ext xmlns:c16="http://schemas.microsoft.com/office/drawing/2014/chart" uri="{C3380CC4-5D6E-409C-BE32-E72D297353CC}">
              <c16:uniqueId val="{00000008-F922-4C47-95C8-571D93DD7CE7}"/>
            </c:ext>
          </c:extLst>
        </c:ser>
        <c:dLbls>
          <c:showLegendKey val="0"/>
          <c:showVal val="0"/>
          <c:showCatName val="0"/>
          <c:showSerName val="0"/>
          <c:showPercent val="0"/>
          <c:showBubbleSize val="0"/>
        </c:dLbls>
        <c:gapWidth val="150"/>
        <c:shape val="box"/>
        <c:axId val="142605584"/>
        <c:axId val="142602448"/>
        <c:axId val="0"/>
      </c:bar3DChart>
      <c:catAx>
        <c:axId val="142605584"/>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42602448"/>
        <c:crosses val="autoZero"/>
        <c:auto val="1"/>
        <c:lblAlgn val="ctr"/>
        <c:lblOffset val="100"/>
        <c:noMultiLvlLbl val="0"/>
      </c:catAx>
      <c:valAx>
        <c:axId val="142602448"/>
        <c:scaling>
          <c:orientation val="minMax"/>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42605584"/>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chemeClr val="bg1"/>
    </a:solidFill>
    <a:ln w="9525" cap="flat" cmpd="sng" algn="ctr">
      <a:noFill/>
      <a:round/>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100" b="0" i="0" u="none" strike="noStrike" kern="1200" spc="0" baseline="0">
                <a:solidFill>
                  <a:schemeClr val="tx1">
                    <a:lumMod val="65000"/>
                    <a:lumOff val="35000"/>
                  </a:schemeClr>
                </a:solidFill>
                <a:latin typeface="+mn-lt"/>
                <a:ea typeface="+mn-ea"/>
                <a:cs typeface="+mn-cs"/>
              </a:defRPr>
            </a:pPr>
            <a:r>
              <a:rPr lang="nl-NL" sz="1100" b="0" i="0" baseline="0">
                <a:effectLst/>
              </a:rPr>
              <a:t>Figure 4: Employment Structure 2009 - 2021 </a:t>
            </a:r>
            <a:br>
              <a:rPr lang="nl-NL" sz="1100" b="0" i="0" baseline="0">
                <a:effectLst/>
              </a:rPr>
            </a:br>
            <a:r>
              <a:rPr lang="nl-NL" sz="1100" b="1" i="0" baseline="0">
                <a:effectLst/>
              </a:rPr>
              <a:t>Lower-Middle Income </a:t>
            </a:r>
            <a:r>
              <a:rPr lang="nl-NL" sz="1100" b="0" i="0" baseline="0">
                <a:effectLst/>
              </a:rPr>
              <a:t>Countries</a:t>
            </a:r>
            <a:endParaRPr lang="nl-NL" sz="1100">
              <a:effectLst/>
            </a:endParaRPr>
          </a:p>
        </c:rich>
      </c:tx>
      <c:layout/>
      <c:overlay val="0"/>
      <c:spPr>
        <a:noFill/>
        <a:ln>
          <a:noFill/>
        </a:ln>
        <a:effectLst/>
      </c:spPr>
      <c:txPr>
        <a:bodyPr rot="0" spcFirstLastPara="1" vertOverflow="ellipsis" vert="horz" wrap="square" anchor="ctr" anchorCtr="1"/>
        <a:lstStyle/>
        <a:p>
          <a:pPr>
            <a:defRPr sz="1100" b="0" i="0" u="none" strike="noStrike" kern="1200" spc="0" baseline="0">
              <a:solidFill>
                <a:schemeClr val="tx1">
                  <a:lumMod val="65000"/>
                  <a:lumOff val="35000"/>
                </a:schemeClr>
              </a:solidFill>
              <a:latin typeface="+mn-lt"/>
              <a:ea typeface="+mn-ea"/>
              <a:cs typeface="+mn-cs"/>
            </a:defRPr>
          </a:pPr>
          <a:endParaRPr lang="en-US"/>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EMP_2EMP_SEX_ECO_DT!$C$17</c:f>
              <c:strCache>
                <c:ptCount val="1"/>
                <c:pt idx="0">
                  <c:v>Agriculture</c:v>
                </c:pt>
              </c:strCache>
            </c:strRef>
          </c:tx>
          <c:spPr>
            <a:solidFill>
              <a:srgbClr val="00B050"/>
            </a:solidFill>
            <a:ln>
              <a:noFill/>
            </a:ln>
            <a:effectLst/>
            <a:sp3d/>
          </c:spPr>
          <c:invertIfNegative val="0"/>
          <c:dLbls>
            <c:dLbl>
              <c:idx val="0"/>
              <c:layout>
                <c:manualLayout>
                  <c:x val="8.411073210996713E-3"/>
                  <c:y val="-2.8089887640449437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FCE2-429F-80D7-54ACE23BDC31}"/>
                </c:ext>
                <c:ext xmlns:c15="http://schemas.microsoft.com/office/drawing/2012/chart" uri="{CE6537A1-D6FC-4f65-9D91-7224C49458BB}">
                  <c15:layout/>
                </c:ext>
              </c:extLst>
            </c:dLbl>
            <c:dLbl>
              <c:idx val="1"/>
              <c:layout>
                <c:manualLayout>
                  <c:x val="2.8036910703321434E-3"/>
                  <c:y val="-3.2771535580524341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FCE2-429F-80D7-54ACE23BDC31}"/>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(EMP_2EMP_SEX_ECO_DT!$E$7,EMP_2EMP_SEX_ECO_DT!$Q$7)</c:f>
              <c:strCache>
                <c:ptCount val="2"/>
                <c:pt idx="0">
                  <c:v>2009</c:v>
                </c:pt>
                <c:pt idx="1">
                  <c:v>2021</c:v>
                </c:pt>
              </c:strCache>
            </c:strRef>
          </c:cat>
          <c:val>
            <c:numRef>
              <c:f>(EMP_2EMP_SEX_ECO_DT!$E$17,EMP_2EMP_SEX_ECO_DT!$Q$17)</c:f>
              <c:numCache>
                <c:formatCode>0%</c:formatCode>
                <c:ptCount val="2"/>
                <c:pt idx="0">
                  <c:v>0.46299999999999997</c:v>
                </c:pt>
                <c:pt idx="1">
                  <c:v>0.36200000000000004</c:v>
                </c:pt>
              </c:numCache>
            </c:numRef>
          </c:val>
          <c:extLst xmlns:c16r2="http://schemas.microsoft.com/office/drawing/2015/06/chart">
            <c:ext xmlns:c16="http://schemas.microsoft.com/office/drawing/2014/chart" uri="{C3380CC4-5D6E-409C-BE32-E72D297353CC}">
              <c16:uniqueId val="{00000002-FCE2-429F-80D7-54ACE23BDC31}"/>
            </c:ext>
          </c:extLst>
        </c:ser>
        <c:ser>
          <c:idx val="1"/>
          <c:order val="1"/>
          <c:tx>
            <c:strRef>
              <c:f>EMP_2EMP_SEX_ECO_DT!$C$18</c:f>
              <c:strCache>
                <c:ptCount val="1"/>
                <c:pt idx="0">
                  <c:v>Industry </c:v>
                </c:pt>
              </c:strCache>
            </c:strRef>
          </c:tx>
          <c:spPr>
            <a:solidFill>
              <a:schemeClr val="accent2"/>
            </a:solidFill>
            <a:ln>
              <a:noFill/>
            </a:ln>
            <a:effectLst/>
            <a:sp3d/>
          </c:spPr>
          <c:invertIfNegative val="0"/>
          <c:dLbls>
            <c:dLbl>
              <c:idx val="0"/>
              <c:layout>
                <c:manualLayout>
                  <c:x val="1.7085811573488253E-2"/>
                  <c:y val="-2.3408310520324743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FCE2-429F-80D7-54ACE23BDC31}"/>
                </c:ext>
                <c:ext xmlns:c15="http://schemas.microsoft.com/office/drawing/2012/chart" uri="{CE6537A1-D6FC-4f65-9D91-7224C49458BB}">
                  <c15:layout/>
                </c:ext>
              </c:extLst>
            </c:dLbl>
            <c:dLbl>
              <c:idx val="1"/>
              <c:layout>
                <c:manualLayout>
                  <c:x val="1.8355968353663012E-2"/>
                  <c:y val="-2.3408310520324743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FCE2-429F-80D7-54ACE23BDC31}"/>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(EMP_2EMP_SEX_ECO_DT!$E$7,EMP_2EMP_SEX_ECO_DT!$Q$7)</c:f>
              <c:strCache>
                <c:ptCount val="2"/>
                <c:pt idx="0">
                  <c:v>2009</c:v>
                </c:pt>
                <c:pt idx="1">
                  <c:v>2021</c:v>
                </c:pt>
              </c:strCache>
            </c:strRef>
          </c:cat>
          <c:val>
            <c:numRef>
              <c:f>(EMP_2EMP_SEX_ECO_DT!$E$18,EMP_2EMP_SEX_ECO_DT!$Q$18)</c:f>
              <c:numCache>
                <c:formatCode>0%</c:formatCode>
                <c:ptCount val="2"/>
                <c:pt idx="0">
                  <c:v>0.19399999999999998</c:v>
                </c:pt>
                <c:pt idx="1">
                  <c:v>0.21899999999999997</c:v>
                </c:pt>
              </c:numCache>
            </c:numRef>
          </c:val>
          <c:extLst xmlns:c16r2="http://schemas.microsoft.com/office/drawing/2015/06/chart">
            <c:ext xmlns:c16="http://schemas.microsoft.com/office/drawing/2014/chart" uri="{C3380CC4-5D6E-409C-BE32-E72D297353CC}">
              <c16:uniqueId val="{00000005-FCE2-429F-80D7-54ACE23BDC31}"/>
            </c:ext>
          </c:extLst>
        </c:ser>
        <c:ser>
          <c:idx val="2"/>
          <c:order val="2"/>
          <c:tx>
            <c:strRef>
              <c:f>EMP_2EMP_SEX_ECO_DT!$C$19</c:f>
              <c:strCache>
                <c:ptCount val="1"/>
                <c:pt idx="0">
                  <c:v>Services</c:v>
                </c:pt>
              </c:strCache>
            </c:strRef>
          </c:tx>
          <c:spPr>
            <a:solidFill>
              <a:schemeClr val="accent1">
                <a:lumMod val="75000"/>
              </a:schemeClr>
            </a:solidFill>
            <a:ln>
              <a:noFill/>
            </a:ln>
            <a:effectLst/>
            <a:sp3d/>
          </c:spPr>
          <c:invertIfNegative val="0"/>
          <c:dLbls>
            <c:dLbl>
              <c:idx val="0"/>
              <c:layout>
                <c:manualLayout>
                  <c:x val="1.6822146421993426E-2"/>
                  <c:y val="-2.8089887640449437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FCE2-429F-80D7-54ACE23BDC31}"/>
                </c:ext>
                <c:ext xmlns:c15="http://schemas.microsoft.com/office/drawing/2012/chart" uri="{CE6537A1-D6FC-4f65-9D91-7224C49458BB}">
                  <c15:layout/>
                </c:ext>
              </c:extLst>
            </c:dLbl>
            <c:dLbl>
              <c:idx val="1"/>
              <c:layout>
                <c:manualLayout>
                  <c:x val="2.5233219632990217E-2"/>
                  <c:y val="-1.8726591760299626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FCE2-429F-80D7-54ACE23BDC31}"/>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(EMP_2EMP_SEX_ECO_DT!$E$7,EMP_2EMP_SEX_ECO_DT!$Q$7)</c:f>
              <c:strCache>
                <c:ptCount val="2"/>
                <c:pt idx="0">
                  <c:v>2009</c:v>
                </c:pt>
                <c:pt idx="1">
                  <c:v>2021</c:v>
                </c:pt>
              </c:strCache>
            </c:strRef>
          </c:cat>
          <c:val>
            <c:numRef>
              <c:f>(EMP_2EMP_SEX_ECO_DT!$E$19,EMP_2EMP_SEX_ECO_DT!$Q$19)</c:f>
              <c:numCache>
                <c:formatCode>0%</c:formatCode>
                <c:ptCount val="2"/>
                <c:pt idx="0">
                  <c:v>0.34299999999999997</c:v>
                </c:pt>
                <c:pt idx="1">
                  <c:v>0.41899999999999998</c:v>
                </c:pt>
              </c:numCache>
            </c:numRef>
          </c:val>
          <c:extLst xmlns:c16r2="http://schemas.microsoft.com/office/drawing/2015/06/chart">
            <c:ext xmlns:c16="http://schemas.microsoft.com/office/drawing/2014/chart" uri="{C3380CC4-5D6E-409C-BE32-E72D297353CC}">
              <c16:uniqueId val="{00000008-FCE2-429F-80D7-54ACE23BDC31}"/>
            </c:ext>
          </c:extLst>
        </c:ser>
        <c:dLbls>
          <c:showLegendKey val="0"/>
          <c:showVal val="0"/>
          <c:showCatName val="0"/>
          <c:showSerName val="0"/>
          <c:showPercent val="0"/>
          <c:showBubbleSize val="0"/>
        </c:dLbls>
        <c:gapWidth val="150"/>
        <c:shape val="box"/>
        <c:axId val="142598528"/>
        <c:axId val="142603232"/>
        <c:axId val="0"/>
      </c:bar3DChart>
      <c:catAx>
        <c:axId val="142598528"/>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42603232"/>
        <c:crosses val="autoZero"/>
        <c:auto val="1"/>
        <c:lblAlgn val="ctr"/>
        <c:lblOffset val="100"/>
        <c:noMultiLvlLbl val="0"/>
      </c:catAx>
      <c:valAx>
        <c:axId val="142603232"/>
        <c:scaling>
          <c:orientation val="minMax"/>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142598528"/>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chemeClr val="bg1"/>
    </a:solidFill>
    <a:ln w="9525" cap="flat" cmpd="sng" algn="ctr">
      <a:no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37">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3175" cap="flat" cmpd="sng" algn="ctr">
        <a:solidFill>
          <a:schemeClr val="tx1">
            <a:lumMod val="15000"/>
            <a:lumOff val="85000"/>
          </a:schemeClr>
        </a:solidFill>
        <a:round/>
        <a:tailEnd type="none" w="med" len="lg"/>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38100" cap="flat" cmpd="dbl" algn="ctr">
        <a:solidFill>
          <a:schemeClr val="phClr"/>
        </a:solidFill>
        <a:miter lim="800000"/>
      </a:ln>
    </cs:spPr>
  </cs:dataPointLine>
  <cs:dataPointMarker>
    <cs:lnRef idx="0">
      <cs:styleClr val="auto"/>
    </cs:lnRef>
    <cs:fillRef idx="0">
      <cs:styleClr val="auto"/>
    </cs:fillRef>
    <cs:effectRef idx="0"/>
    <cs:fontRef idx="minor">
      <a:schemeClr val="tx1"/>
    </cs:fontRef>
    <cs:spPr>
      <a:solidFill>
        <a:schemeClr val="phClr"/>
      </a:solidFill>
      <a:ln w="9525" cap="flat" cmpd="sng" algn="ctr">
        <a:solidFill>
          <a:schemeClr val="lt1"/>
        </a:solidFill>
        <a:round/>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tx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tx1"/>
    </cs:fontRef>
    <cs:spPr>
      <a:ln w="9525">
        <a:solidFill>
          <a:schemeClr val="tx1">
            <a:lumMod val="35000"/>
            <a:lumOff val="65000"/>
          </a:schemeClr>
        </a:solidFill>
      </a:ln>
    </cs:spPr>
  </cs:dropLine>
  <cs:errorBar>
    <cs:lnRef idx="0"/>
    <cs:fillRef idx="0"/>
    <cs:effectRef idx="0"/>
    <cs:fontRef idx="minor">
      <a:schemeClr val="tx1"/>
    </cs:fontRef>
    <cs:spPr>
      <a:ln w="9525">
        <a:solidFill>
          <a:schemeClr val="tx1">
            <a:lumMod val="65000"/>
            <a:lumOff val="35000"/>
          </a:schemeClr>
        </a:solidFill>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alpha val="32000"/>
          </a:schemeClr>
        </a:solidFill>
        <a:round/>
      </a:ln>
    </cs:spPr>
  </cs:gridlineMajor>
  <cs:gridlineMinor>
    <cs:lnRef idx="0"/>
    <cs:fillRef idx="0"/>
    <cs:effectRef idx="0"/>
    <cs:fontRef idx="minor">
      <a:schemeClr val="tx1"/>
    </cs:fontRef>
    <cs:spPr>
      <a:ln>
        <a:solidFill>
          <a:schemeClr val="tx1">
            <a:lumMod val="5000"/>
            <a:lumOff val="95000"/>
            <a:alpha val="32000"/>
          </a:schemeClr>
        </a:solidFill>
      </a:ln>
    </cs:spPr>
  </cs:gridlineMinor>
  <cs:hiLoLine>
    <cs:lnRef idx="0"/>
    <cs:fillRef idx="0"/>
    <cs:effectRef idx="0"/>
    <cs:fontRef idx="minor">
      <a:schemeClr val="tx1"/>
    </cs:fontRef>
    <cs:spPr>
      <a:ln w="9525">
        <a:solidFill>
          <a:schemeClr val="tx1"/>
        </a:solidFill>
      </a:ln>
    </cs:spPr>
  </cs:hiLoLine>
  <cs:leaderLine>
    <cs:lnRef idx="0"/>
    <cs:fillRef idx="0"/>
    <cs:effectRef idx="0"/>
    <cs:fontRef idx="minor">
      <a:schemeClr val="tx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cs:fontRef>
    <cs:spPr>
      <a:ln w="3175" cap="flat" cmpd="sng" algn="ctr">
        <a:solidFill>
          <a:schemeClr val="tx1">
            <a:lumMod val="15000"/>
            <a:lumOff val="85000"/>
          </a:schemeClr>
        </a:solidFill>
        <a:round/>
        <a:tailEnd type="none" w="med" len="lg"/>
      </a:ln>
    </cs:spPr>
    <cs:defRPr sz="900" kern="1200"/>
  </cs:seriesAxis>
  <cs:seriesLine>
    <cs:lnRef idx="0"/>
    <cs:fillRef idx="0"/>
    <cs:effectRef idx="0"/>
    <cs:fontRef idx="minor">
      <a:schemeClr val="tx1"/>
    </cs:fontRef>
    <cs:spPr>
      <a:ln w="9525">
        <a:solidFill>
          <a:schemeClr val="tx1">
            <a:lumMod val="35000"/>
            <a:lumOff val="65000"/>
          </a:schemeClr>
        </a:solidFill>
      </a:ln>
    </cs:spPr>
  </cs:seriesLine>
  <cs:title>
    <cs:lnRef idx="0"/>
    <cs:fillRef idx="0"/>
    <cs:effectRef idx="0"/>
    <cs:fontRef idx="minor">
      <a:schemeClr val="tx1">
        <a:lumMod val="50000"/>
        <a:lumOff val="50000"/>
      </a:schemeClr>
    </cs:fontRef>
    <cs:defRPr sz="1800" b="1" kern="1200" cap="all" spc="150" baseline="0"/>
  </cs:title>
  <cs:trendline>
    <cs:lnRef idx="0">
      <cs:styleClr val="auto"/>
    </cs:lnRef>
    <cs:fillRef idx="0"/>
    <cs:effectRef idx="0"/>
    <cs:fontRef idx="minor">
      <a:schemeClr val="tx1"/>
    </cs:fontRef>
    <cs:spPr>
      <a:ln w="12700" cap="rnd"/>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3175" cap="flat" cmpd="sng" algn="ctr">
        <a:solidFill>
          <a:schemeClr val="tx1">
            <a:lumMod val="15000"/>
            <a:lumOff val="85000"/>
          </a:schemeClr>
        </a:solidFill>
        <a:round/>
        <a:tailEnd type="none" w="med" len="lg"/>
      </a:ln>
    </cs:spPr>
    <cs:defRPr sz="900" kern="1200"/>
  </cs:valueAxis>
  <cs:wall>
    <cs:lnRef idx="0"/>
    <cs:fillRef idx="0"/>
    <cs:effectRef idx="0"/>
    <cs:fontRef idx="minor">
      <a:schemeClr val="tx1"/>
    </cs:fontRef>
  </cs:wall>
</cs:chartStyle>
</file>

<file path=ppt/charts/style2.xml><?xml version="1.0" encoding="utf-8"?>
<cs:chartStyle xmlns:cs="http://schemas.microsoft.com/office/drawing/2012/chartStyle" xmlns:a="http://schemas.openxmlformats.org/drawingml/2006/main" id="237">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3175" cap="flat" cmpd="sng" algn="ctr">
        <a:solidFill>
          <a:schemeClr val="tx1">
            <a:lumMod val="15000"/>
            <a:lumOff val="85000"/>
          </a:schemeClr>
        </a:solidFill>
        <a:round/>
        <a:tailEnd type="none" w="med" len="lg"/>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38100" cap="flat" cmpd="dbl" algn="ctr">
        <a:solidFill>
          <a:schemeClr val="phClr"/>
        </a:solidFill>
        <a:miter lim="800000"/>
      </a:ln>
    </cs:spPr>
  </cs:dataPointLine>
  <cs:dataPointMarker>
    <cs:lnRef idx="0">
      <cs:styleClr val="auto"/>
    </cs:lnRef>
    <cs:fillRef idx="0">
      <cs:styleClr val="auto"/>
    </cs:fillRef>
    <cs:effectRef idx="0"/>
    <cs:fontRef idx="minor">
      <a:schemeClr val="tx1"/>
    </cs:fontRef>
    <cs:spPr>
      <a:solidFill>
        <a:schemeClr val="phClr"/>
      </a:solidFill>
      <a:ln w="9525" cap="flat" cmpd="sng" algn="ctr">
        <a:solidFill>
          <a:schemeClr val="lt1"/>
        </a:solidFill>
        <a:round/>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tx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tx1"/>
    </cs:fontRef>
    <cs:spPr>
      <a:ln w="9525">
        <a:solidFill>
          <a:schemeClr val="tx1">
            <a:lumMod val="35000"/>
            <a:lumOff val="65000"/>
          </a:schemeClr>
        </a:solidFill>
      </a:ln>
    </cs:spPr>
  </cs:dropLine>
  <cs:errorBar>
    <cs:lnRef idx="0"/>
    <cs:fillRef idx="0"/>
    <cs:effectRef idx="0"/>
    <cs:fontRef idx="minor">
      <a:schemeClr val="tx1"/>
    </cs:fontRef>
    <cs:spPr>
      <a:ln w="9525">
        <a:solidFill>
          <a:schemeClr val="tx1">
            <a:lumMod val="65000"/>
            <a:lumOff val="35000"/>
          </a:schemeClr>
        </a:solidFill>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alpha val="32000"/>
          </a:schemeClr>
        </a:solidFill>
        <a:round/>
      </a:ln>
    </cs:spPr>
  </cs:gridlineMajor>
  <cs:gridlineMinor>
    <cs:lnRef idx="0"/>
    <cs:fillRef idx="0"/>
    <cs:effectRef idx="0"/>
    <cs:fontRef idx="minor">
      <a:schemeClr val="tx1"/>
    </cs:fontRef>
    <cs:spPr>
      <a:ln>
        <a:solidFill>
          <a:schemeClr val="tx1">
            <a:lumMod val="5000"/>
            <a:lumOff val="95000"/>
            <a:alpha val="32000"/>
          </a:schemeClr>
        </a:solidFill>
      </a:ln>
    </cs:spPr>
  </cs:gridlineMinor>
  <cs:hiLoLine>
    <cs:lnRef idx="0"/>
    <cs:fillRef idx="0"/>
    <cs:effectRef idx="0"/>
    <cs:fontRef idx="minor">
      <a:schemeClr val="tx1"/>
    </cs:fontRef>
    <cs:spPr>
      <a:ln w="9525">
        <a:solidFill>
          <a:schemeClr val="tx1"/>
        </a:solidFill>
      </a:ln>
    </cs:spPr>
  </cs:hiLoLine>
  <cs:leaderLine>
    <cs:lnRef idx="0"/>
    <cs:fillRef idx="0"/>
    <cs:effectRef idx="0"/>
    <cs:fontRef idx="minor">
      <a:schemeClr val="tx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cs:fontRef>
    <cs:spPr>
      <a:ln w="3175" cap="flat" cmpd="sng" algn="ctr">
        <a:solidFill>
          <a:schemeClr val="tx1">
            <a:lumMod val="15000"/>
            <a:lumOff val="85000"/>
          </a:schemeClr>
        </a:solidFill>
        <a:round/>
        <a:tailEnd type="none" w="med" len="lg"/>
      </a:ln>
    </cs:spPr>
    <cs:defRPr sz="900" kern="1200"/>
  </cs:seriesAxis>
  <cs:seriesLine>
    <cs:lnRef idx="0"/>
    <cs:fillRef idx="0"/>
    <cs:effectRef idx="0"/>
    <cs:fontRef idx="minor">
      <a:schemeClr val="tx1"/>
    </cs:fontRef>
    <cs:spPr>
      <a:ln w="9525">
        <a:solidFill>
          <a:schemeClr val="tx1">
            <a:lumMod val="35000"/>
            <a:lumOff val="65000"/>
          </a:schemeClr>
        </a:solidFill>
      </a:ln>
    </cs:spPr>
  </cs:seriesLine>
  <cs:title>
    <cs:lnRef idx="0"/>
    <cs:fillRef idx="0"/>
    <cs:effectRef idx="0"/>
    <cs:fontRef idx="minor">
      <a:schemeClr val="tx1">
        <a:lumMod val="50000"/>
        <a:lumOff val="50000"/>
      </a:schemeClr>
    </cs:fontRef>
    <cs:defRPr sz="1800" b="1" kern="1200" cap="all" spc="150" baseline="0"/>
  </cs:title>
  <cs:trendline>
    <cs:lnRef idx="0">
      <cs:styleClr val="auto"/>
    </cs:lnRef>
    <cs:fillRef idx="0"/>
    <cs:effectRef idx="0"/>
    <cs:fontRef idx="minor">
      <a:schemeClr val="tx1"/>
    </cs:fontRef>
    <cs:spPr>
      <a:ln w="12700" cap="rnd"/>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3175" cap="flat" cmpd="sng" algn="ctr">
        <a:solidFill>
          <a:schemeClr val="tx1">
            <a:lumMod val="15000"/>
            <a:lumOff val="85000"/>
          </a:schemeClr>
        </a:solidFill>
        <a:round/>
        <a:tailEnd type="none" w="med" len="lg"/>
      </a:ln>
    </cs:spPr>
    <cs:defRPr sz="900" kern="1200"/>
  </cs:valueAxis>
  <cs:wall>
    <cs:lnRef idx="0"/>
    <cs:fillRef idx="0"/>
    <cs:effectRef idx="0"/>
    <cs:fontRef idx="minor">
      <a:schemeClr val="tx1"/>
    </cs:fontRef>
  </cs:wall>
</cs:chartStyle>
</file>

<file path=ppt/charts/style3.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8B5CB1A-4D2D-421F-9A6D-A00943834282}" type="doc">
      <dgm:prSet loTypeId="urn:microsoft.com/office/officeart/2005/8/layout/hProcess7" loCatId="list" qsTypeId="urn:microsoft.com/office/officeart/2005/8/quickstyle/simple1" qsCatId="simple" csTypeId="urn:microsoft.com/office/officeart/2005/8/colors/colorful5" csCatId="colorful" phldr="1"/>
      <dgm:spPr/>
      <dgm:t>
        <a:bodyPr/>
        <a:lstStyle/>
        <a:p>
          <a:endParaRPr lang="en-GB"/>
        </a:p>
      </dgm:t>
    </dgm:pt>
    <dgm:pt modelId="{E0E3D522-AF76-4E11-B31A-F9A60184D6F0}">
      <dgm:prSet phldrT="[Text]"/>
      <dgm:spPr>
        <a:solidFill>
          <a:schemeClr val="accent2">
            <a:lumMod val="75000"/>
          </a:schemeClr>
        </a:solidFill>
      </dgm:spPr>
      <dgm:t>
        <a:bodyPr/>
        <a:lstStyle/>
        <a:p>
          <a:r>
            <a:rPr lang="en-US" dirty="0"/>
            <a:t>Research Activities</a:t>
          </a:r>
          <a:endParaRPr lang="en-GB" dirty="0"/>
        </a:p>
      </dgm:t>
    </dgm:pt>
    <dgm:pt modelId="{70372FA5-9641-4851-A830-AD3214A2E024}" type="parTrans" cxnId="{0706B995-D7E2-4DD4-B54D-CDC21848742B}">
      <dgm:prSet/>
      <dgm:spPr/>
      <dgm:t>
        <a:bodyPr/>
        <a:lstStyle/>
        <a:p>
          <a:endParaRPr lang="en-GB"/>
        </a:p>
      </dgm:t>
    </dgm:pt>
    <dgm:pt modelId="{C8A695D4-6628-4692-B8EC-64DFA1F57272}" type="sibTrans" cxnId="{0706B995-D7E2-4DD4-B54D-CDC21848742B}">
      <dgm:prSet/>
      <dgm:spPr/>
      <dgm:t>
        <a:bodyPr/>
        <a:lstStyle/>
        <a:p>
          <a:endParaRPr lang="en-GB"/>
        </a:p>
      </dgm:t>
    </dgm:pt>
    <dgm:pt modelId="{DB66595A-C88F-4B27-A428-E37481CF6EA8}">
      <dgm:prSet phldrT="[Text]"/>
      <dgm:spPr>
        <a:solidFill>
          <a:schemeClr val="accent4">
            <a:lumMod val="50000"/>
          </a:schemeClr>
        </a:solidFill>
      </dgm:spPr>
      <dgm:t>
        <a:bodyPr/>
        <a:lstStyle/>
        <a:p>
          <a:r>
            <a:rPr lang="en-US" dirty="0"/>
            <a:t>Development Outcome</a:t>
          </a:r>
          <a:endParaRPr lang="en-GB" dirty="0"/>
        </a:p>
      </dgm:t>
    </dgm:pt>
    <dgm:pt modelId="{38747F61-A877-41EE-945C-1AAB3A08E3CB}" type="parTrans" cxnId="{FB36D1F5-6611-45F1-AF5D-0BFD82F8CBA0}">
      <dgm:prSet/>
      <dgm:spPr/>
      <dgm:t>
        <a:bodyPr/>
        <a:lstStyle/>
        <a:p>
          <a:endParaRPr lang="en-GB"/>
        </a:p>
      </dgm:t>
    </dgm:pt>
    <dgm:pt modelId="{AB8922DC-C459-4E4A-A93F-481C6C135A02}" type="sibTrans" cxnId="{FB36D1F5-6611-45F1-AF5D-0BFD82F8CBA0}">
      <dgm:prSet/>
      <dgm:spPr/>
      <dgm:t>
        <a:bodyPr/>
        <a:lstStyle/>
        <a:p>
          <a:endParaRPr lang="en-GB"/>
        </a:p>
      </dgm:t>
    </dgm:pt>
    <dgm:pt modelId="{A62F5C98-FBF6-42B6-9D21-6CDE7AE830B0}">
      <dgm:prSet phldrT="[Text]"/>
      <dgm:spPr>
        <a:solidFill>
          <a:schemeClr val="accent4">
            <a:lumMod val="75000"/>
          </a:schemeClr>
        </a:solidFill>
      </dgm:spPr>
      <dgm:t>
        <a:bodyPr/>
        <a:lstStyle/>
        <a:p>
          <a:r>
            <a:rPr lang="en-US" dirty="0"/>
            <a:t>Impact/SLO</a:t>
          </a:r>
          <a:endParaRPr lang="en-GB" dirty="0"/>
        </a:p>
      </dgm:t>
    </dgm:pt>
    <dgm:pt modelId="{B8AECA4A-D80B-47AC-8D13-046840AC0A4D}" type="parTrans" cxnId="{D19D1361-917A-4BA4-B2BB-45FA56B3A9D9}">
      <dgm:prSet/>
      <dgm:spPr/>
      <dgm:t>
        <a:bodyPr/>
        <a:lstStyle/>
        <a:p>
          <a:endParaRPr lang="en-GB"/>
        </a:p>
      </dgm:t>
    </dgm:pt>
    <dgm:pt modelId="{25F91DDB-6775-45D8-9D8D-B7F39B6926BD}" type="sibTrans" cxnId="{D19D1361-917A-4BA4-B2BB-45FA56B3A9D9}">
      <dgm:prSet/>
      <dgm:spPr/>
      <dgm:t>
        <a:bodyPr/>
        <a:lstStyle/>
        <a:p>
          <a:endParaRPr lang="en-GB"/>
        </a:p>
      </dgm:t>
    </dgm:pt>
    <dgm:pt modelId="{639A971D-8BBE-4CBB-8804-B58490216A55}">
      <dgm:prSet phldrT="[Text]"/>
      <dgm:spPr/>
      <dgm:t>
        <a:bodyPr/>
        <a:lstStyle/>
        <a:p>
          <a:endParaRPr lang="en-US" dirty="0"/>
        </a:p>
        <a:p>
          <a:endParaRPr lang="en-US" dirty="0"/>
        </a:p>
        <a:p>
          <a:endParaRPr lang="en-US" dirty="0"/>
        </a:p>
        <a:p>
          <a:r>
            <a:rPr lang="en-US" dirty="0"/>
            <a:t>Reduced poverty</a:t>
          </a:r>
          <a:endParaRPr lang="en-GB" dirty="0"/>
        </a:p>
      </dgm:t>
    </dgm:pt>
    <dgm:pt modelId="{A1863088-A0CF-452D-A322-5B4E91A9351F}" type="parTrans" cxnId="{1BF41588-21C5-4680-9598-F1F4685E7775}">
      <dgm:prSet/>
      <dgm:spPr/>
      <dgm:t>
        <a:bodyPr/>
        <a:lstStyle/>
        <a:p>
          <a:endParaRPr lang="en-GB"/>
        </a:p>
      </dgm:t>
    </dgm:pt>
    <dgm:pt modelId="{E56EF7D6-0B8A-49CF-9BF7-01252AAA29DF}" type="sibTrans" cxnId="{1BF41588-21C5-4680-9598-F1F4685E7775}">
      <dgm:prSet/>
      <dgm:spPr/>
      <dgm:t>
        <a:bodyPr/>
        <a:lstStyle/>
        <a:p>
          <a:endParaRPr lang="en-GB"/>
        </a:p>
      </dgm:t>
    </dgm:pt>
    <dgm:pt modelId="{22330F86-317B-4C6B-BD35-5E3E4463E398}">
      <dgm:prSet phldrT="[Text]"/>
      <dgm:spPr/>
      <dgm:t>
        <a:bodyPr/>
        <a:lstStyle/>
        <a:p>
          <a:endParaRPr lang="en-US" dirty="0"/>
        </a:p>
        <a:p>
          <a:r>
            <a:rPr lang="en-US" dirty="0"/>
            <a:t>Women and men livestock keepers have higher and more stable income and increased resilience</a:t>
          </a:r>
          <a:endParaRPr lang="en-GB" dirty="0"/>
        </a:p>
      </dgm:t>
    </dgm:pt>
    <dgm:pt modelId="{C7D2AA43-30D5-4C24-951B-1B0DFC88BF73}" type="parTrans" cxnId="{C73AC999-D1FE-4E62-932B-2CF6D1398EF0}">
      <dgm:prSet/>
      <dgm:spPr/>
      <dgm:t>
        <a:bodyPr/>
        <a:lstStyle/>
        <a:p>
          <a:endParaRPr lang="en-GB"/>
        </a:p>
      </dgm:t>
    </dgm:pt>
    <dgm:pt modelId="{4EBA8038-D997-4BA1-AD5D-A1FF3BC53C77}" type="sibTrans" cxnId="{C73AC999-D1FE-4E62-932B-2CF6D1398EF0}">
      <dgm:prSet/>
      <dgm:spPr/>
      <dgm:t>
        <a:bodyPr/>
        <a:lstStyle/>
        <a:p>
          <a:endParaRPr lang="en-GB"/>
        </a:p>
      </dgm:t>
    </dgm:pt>
    <dgm:pt modelId="{162C1266-9A41-4D08-9370-D95B5EE65789}">
      <dgm:prSet phldrT="[Text]"/>
      <dgm:spPr/>
      <dgm:t>
        <a:bodyPr/>
        <a:lstStyle/>
        <a:p>
          <a:endParaRPr lang="en-US" dirty="0"/>
        </a:p>
        <a:p>
          <a:r>
            <a:rPr lang="en-US" dirty="0"/>
            <a:t>Women and men benefit and engage in livestock production equitably</a:t>
          </a:r>
        </a:p>
      </dgm:t>
    </dgm:pt>
    <dgm:pt modelId="{A29C722D-D3BC-49EA-B623-55EB71B0C5A8}" type="parTrans" cxnId="{8672E3DC-F72E-477D-8838-C6C4BBC803D4}">
      <dgm:prSet/>
      <dgm:spPr/>
      <dgm:t>
        <a:bodyPr/>
        <a:lstStyle/>
        <a:p>
          <a:endParaRPr lang="en-GB"/>
        </a:p>
      </dgm:t>
    </dgm:pt>
    <dgm:pt modelId="{D572DF6C-D892-4C76-80D4-9F42FCEFCC8B}" type="sibTrans" cxnId="{8672E3DC-F72E-477D-8838-C6C4BBC803D4}">
      <dgm:prSet/>
      <dgm:spPr/>
      <dgm:t>
        <a:bodyPr/>
        <a:lstStyle/>
        <a:p>
          <a:endParaRPr lang="en-GB"/>
        </a:p>
      </dgm:t>
    </dgm:pt>
    <dgm:pt modelId="{559CB2D7-8CD6-4CC1-976F-E40E2A98F8FB}">
      <dgm:prSet phldrT="[Text]"/>
      <dgm:spPr>
        <a:solidFill>
          <a:schemeClr val="accent6">
            <a:lumMod val="60000"/>
            <a:lumOff val="40000"/>
          </a:schemeClr>
        </a:solidFill>
      </dgm:spPr>
      <dgm:t>
        <a:bodyPr/>
        <a:lstStyle/>
        <a:p>
          <a:r>
            <a:rPr lang="en-US" dirty="0"/>
            <a:t>Sub Development Outcome</a:t>
          </a:r>
          <a:endParaRPr lang="en-GB" dirty="0"/>
        </a:p>
      </dgm:t>
    </dgm:pt>
    <dgm:pt modelId="{E2C12F80-6219-4810-A590-3652F9461249}" type="parTrans" cxnId="{961C3463-2E21-4391-A169-C744FF1F9EE0}">
      <dgm:prSet/>
      <dgm:spPr/>
      <dgm:t>
        <a:bodyPr/>
        <a:lstStyle/>
        <a:p>
          <a:endParaRPr lang="en-GB"/>
        </a:p>
      </dgm:t>
    </dgm:pt>
    <dgm:pt modelId="{ACFA36D2-94A6-434C-ABF4-979CC18C985C}" type="sibTrans" cxnId="{961C3463-2E21-4391-A169-C744FF1F9EE0}">
      <dgm:prSet/>
      <dgm:spPr/>
      <dgm:t>
        <a:bodyPr/>
        <a:lstStyle/>
        <a:p>
          <a:endParaRPr lang="en-GB"/>
        </a:p>
      </dgm:t>
    </dgm:pt>
    <dgm:pt modelId="{2EFBDDA7-E3A4-4063-80E7-74CA629E86D9}">
      <dgm:prSet phldrT="[Text]"/>
      <dgm:spPr/>
      <dgm:t>
        <a:bodyPr/>
        <a:lstStyle/>
        <a:p>
          <a:endParaRPr lang="en-US" dirty="0"/>
        </a:p>
        <a:p>
          <a:r>
            <a:rPr lang="en-US" dirty="0"/>
            <a:t>Gender inclusive livestock development </a:t>
          </a:r>
        </a:p>
        <a:p>
          <a:endParaRPr lang="en-US" dirty="0"/>
        </a:p>
        <a:p>
          <a:r>
            <a:rPr lang="en-GB" dirty="0"/>
            <a:t>Livestock as a means to empower</a:t>
          </a:r>
        </a:p>
      </dgm:t>
    </dgm:pt>
    <dgm:pt modelId="{4D09A07E-E613-49DB-BC63-8BF75F50E2D7}" type="parTrans" cxnId="{803C0256-6C83-45C0-A874-9D68CF25D2D8}">
      <dgm:prSet/>
      <dgm:spPr/>
      <dgm:t>
        <a:bodyPr/>
        <a:lstStyle/>
        <a:p>
          <a:endParaRPr lang="en-GB"/>
        </a:p>
      </dgm:t>
    </dgm:pt>
    <dgm:pt modelId="{F9BCD89E-ABA8-46C6-8680-F888F2447E93}" type="sibTrans" cxnId="{803C0256-6C83-45C0-A874-9D68CF25D2D8}">
      <dgm:prSet/>
      <dgm:spPr/>
      <dgm:t>
        <a:bodyPr/>
        <a:lstStyle/>
        <a:p>
          <a:endParaRPr lang="en-GB"/>
        </a:p>
      </dgm:t>
    </dgm:pt>
    <dgm:pt modelId="{F366599E-CCAB-4966-9F6B-04AECD781249}">
      <dgm:prSet phldrT="[Text]"/>
      <dgm:spPr>
        <a:solidFill>
          <a:schemeClr val="accent6">
            <a:lumMod val="75000"/>
          </a:schemeClr>
        </a:solidFill>
      </dgm:spPr>
      <dgm:t>
        <a:bodyPr/>
        <a:lstStyle/>
        <a:p>
          <a:r>
            <a:rPr lang="en-US" dirty="0"/>
            <a:t>Research Outcome</a:t>
          </a:r>
          <a:endParaRPr lang="en-GB" dirty="0"/>
        </a:p>
      </dgm:t>
    </dgm:pt>
    <dgm:pt modelId="{E9583CED-344B-46A5-957B-DEEA0B7A90F5}" type="parTrans" cxnId="{547F9DC3-8B42-4706-9EA8-9BDA71073C60}">
      <dgm:prSet/>
      <dgm:spPr/>
      <dgm:t>
        <a:bodyPr/>
        <a:lstStyle/>
        <a:p>
          <a:endParaRPr lang="en-GB"/>
        </a:p>
      </dgm:t>
    </dgm:pt>
    <dgm:pt modelId="{5AB14A08-1430-4AFA-A2A6-9B381457673D}" type="sibTrans" cxnId="{547F9DC3-8B42-4706-9EA8-9BDA71073C60}">
      <dgm:prSet/>
      <dgm:spPr/>
      <dgm:t>
        <a:bodyPr/>
        <a:lstStyle/>
        <a:p>
          <a:endParaRPr lang="en-GB"/>
        </a:p>
      </dgm:t>
    </dgm:pt>
    <dgm:pt modelId="{8C680CFE-7E74-4E37-A7F9-0E08E9A3177A}">
      <dgm:prSet phldrT="[Text]"/>
      <dgm:spPr>
        <a:solidFill>
          <a:srgbClr val="7030A0"/>
        </a:solidFill>
      </dgm:spPr>
      <dgm:t>
        <a:bodyPr/>
        <a:lstStyle/>
        <a:p>
          <a:r>
            <a:rPr lang="en-GB" dirty="0"/>
            <a:t>Technological and institutional packages: tools to act</a:t>
          </a:r>
        </a:p>
        <a:p>
          <a:endParaRPr lang="en-GB" dirty="0"/>
        </a:p>
        <a:p>
          <a:r>
            <a:rPr lang="en-GB" dirty="0"/>
            <a:t>Gender transformation through livestock: power to act</a:t>
          </a:r>
        </a:p>
      </dgm:t>
    </dgm:pt>
    <dgm:pt modelId="{DCA5DDDF-A57D-4DBA-BD7E-5A963D85B820}" type="parTrans" cxnId="{A40AE51E-AE0F-4FC1-87B7-A1A2EFB6F9CE}">
      <dgm:prSet/>
      <dgm:spPr/>
      <dgm:t>
        <a:bodyPr/>
        <a:lstStyle/>
        <a:p>
          <a:endParaRPr lang="en-GB"/>
        </a:p>
      </dgm:t>
    </dgm:pt>
    <dgm:pt modelId="{98EC8603-53D4-4AF5-A26E-05785D4DC808}" type="sibTrans" cxnId="{A40AE51E-AE0F-4FC1-87B7-A1A2EFB6F9CE}">
      <dgm:prSet/>
      <dgm:spPr/>
      <dgm:t>
        <a:bodyPr/>
        <a:lstStyle/>
        <a:p>
          <a:endParaRPr lang="en-GB"/>
        </a:p>
      </dgm:t>
    </dgm:pt>
    <dgm:pt modelId="{905F7458-ECD1-4736-A0D5-0AFB2AF42BD9}">
      <dgm:prSet phldrT="[Text]"/>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en-US" dirty="0"/>
            <a:t>Understanding gender dynamics in livestock</a:t>
          </a:r>
          <a:endParaRPr lang="en-GB" dirty="0"/>
        </a:p>
        <a:p>
          <a:pPr lvl="0" defTabSz="577850">
            <a:lnSpc>
              <a:spcPct val="90000"/>
            </a:lnSpc>
            <a:spcBef>
              <a:spcPct val="0"/>
            </a:spcBef>
            <a:spcAft>
              <a:spcPct val="35000"/>
            </a:spcAft>
          </a:pPr>
          <a:endParaRPr lang="en-US" dirty="0"/>
        </a:p>
        <a:p>
          <a:pPr lvl="0" defTabSz="577850">
            <a:lnSpc>
              <a:spcPct val="90000"/>
            </a:lnSpc>
            <a:spcBef>
              <a:spcPct val="0"/>
            </a:spcBef>
            <a:spcAft>
              <a:spcPct val="35000"/>
            </a:spcAft>
          </a:pPr>
          <a:r>
            <a:rPr lang="en-US" dirty="0"/>
            <a:t>Identifying entry points on the livestock ladder and technologies for moving up the livestock ladder</a:t>
          </a:r>
        </a:p>
      </dgm:t>
    </dgm:pt>
    <dgm:pt modelId="{6703E62B-FBE5-4F92-883A-2859B4DD97B0}" type="parTrans" cxnId="{D339D0FD-1C86-4FA9-A13A-70C9E592FB76}">
      <dgm:prSet/>
      <dgm:spPr/>
      <dgm:t>
        <a:bodyPr/>
        <a:lstStyle/>
        <a:p>
          <a:endParaRPr lang="en-GB"/>
        </a:p>
      </dgm:t>
    </dgm:pt>
    <dgm:pt modelId="{E2E1700F-0802-4C28-AB90-8C4A69C1CF16}" type="sibTrans" cxnId="{D339D0FD-1C86-4FA9-A13A-70C9E592FB76}">
      <dgm:prSet/>
      <dgm:spPr/>
      <dgm:t>
        <a:bodyPr/>
        <a:lstStyle/>
        <a:p>
          <a:endParaRPr lang="en-GB"/>
        </a:p>
      </dgm:t>
    </dgm:pt>
    <dgm:pt modelId="{DD5A270E-7767-434F-AE96-2132C722502D}">
      <dgm:prSet phldrT="[Text]"/>
      <dgm:spPr>
        <a:solidFill>
          <a:srgbClr val="7030A0"/>
        </a:solidFill>
      </dgm:spPr>
      <dgm:t>
        <a:bodyPr/>
        <a:lstStyle/>
        <a:p>
          <a:r>
            <a:rPr lang="en-US" dirty="0"/>
            <a:t>Research Output</a:t>
          </a:r>
          <a:endParaRPr lang="en-GB" dirty="0"/>
        </a:p>
      </dgm:t>
    </dgm:pt>
    <dgm:pt modelId="{313C075A-036A-4458-896C-76B3FF882ACC}" type="sibTrans" cxnId="{189C58E9-3C0B-4D8D-830B-369630B0956B}">
      <dgm:prSet/>
      <dgm:spPr/>
      <dgm:t>
        <a:bodyPr/>
        <a:lstStyle/>
        <a:p>
          <a:endParaRPr lang="en-GB"/>
        </a:p>
      </dgm:t>
    </dgm:pt>
    <dgm:pt modelId="{0E94F5FF-C2E1-4D43-A0C7-D4F3DA4BE095}" type="parTrans" cxnId="{189C58E9-3C0B-4D8D-830B-369630B0956B}">
      <dgm:prSet/>
      <dgm:spPr/>
      <dgm:t>
        <a:bodyPr/>
        <a:lstStyle/>
        <a:p>
          <a:endParaRPr lang="en-GB"/>
        </a:p>
      </dgm:t>
    </dgm:pt>
    <dgm:pt modelId="{B4ACC2CF-1CC4-4A4E-AD49-D656AE445A9D}" type="pres">
      <dgm:prSet presAssocID="{38B5CB1A-4D2D-421F-9A6D-A00943834282}" presName="Name0" presStyleCnt="0">
        <dgm:presLayoutVars>
          <dgm:dir/>
          <dgm:animLvl val="lvl"/>
          <dgm:resizeHandles val="exact"/>
        </dgm:presLayoutVars>
      </dgm:prSet>
      <dgm:spPr/>
      <dgm:t>
        <a:bodyPr/>
        <a:lstStyle/>
        <a:p>
          <a:endParaRPr lang="en-US"/>
        </a:p>
      </dgm:t>
    </dgm:pt>
    <dgm:pt modelId="{0823D6D9-7B86-4ABB-906D-99AD5729A79B}" type="pres">
      <dgm:prSet presAssocID="{E0E3D522-AF76-4E11-B31A-F9A60184D6F0}" presName="compositeNode" presStyleCnt="0">
        <dgm:presLayoutVars>
          <dgm:bulletEnabled val="1"/>
        </dgm:presLayoutVars>
      </dgm:prSet>
      <dgm:spPr/>
    </dgm:pt>
    <dgm:pt modelId="{D3FDE3A3-FA4B-42CB-859E-08261FB07D42}" type="pres">
      <dgm:prSet presAssocID="{E0E3D522-AF76-4E11-B31A-F9A60184D6F0}" presName="bgRect" presStyleLbl="node1" presStyleIdx="0" presStyleCnt="6"/>
      <dgm:spPr/>
      <dgm:t>
        <a:bodyPr/>
        <a:lstStyle/>
        <a:p>
          <a:endParaRPr lang="en-US"/>
        </a:p>
      </dgm:t>
    </dgm:pt>
    <dgm:pt modelId="{F20B16BE-41E9-4FF8-8614-0735266C3B59}" type="pres">
      <dgm:prSet presAssocID="{E0E3D522-AF76-4E11-B31A-F9A60184D6F0}" presName="parentNode" presStyleLbl="node1" presStyleIdx="0" presStyleCnt="6">
        <dgm:presLayoutVars>
          <dgm:chMax val="0"/>
          <dgm:bulletEnabled val="1"/>
        </dgm:presLayoutVars>
      </dgm:prSet>
      <dgm:spPr/>
      <dgm:t>
        <a:bodyPr/>
        <a:lstStyle/>
        <a:p>
          <a:endParaRPr lang="en-US"/>
        </a:p>
      </dgm:t>
    </dgm:pt>
    <dgm:pt modelId="{492FD524-5A6F-4105-9432-8E8C80840A1F}" type="pres">
      <dgm:prSet presAssocID="{E0E3D522-AF76-4E11-B31A-F9A60184D6F0}" presName="childNode" presStyleLbl="node1" presStyleIdx="0" presStyleCnt="6">
        <dgm:presLayoutVars>
          <dgm:bulletEnabled val="1"/>
        </dgm:presLayoutVars>
      </dgm:prSet>
      <dgm:spPr/>
      <dgm:t>
        <a:bodyPr/>
        <a:lstStyle/>
        <a:p>
          <a:endParaRPr lang="en-US"/>
        </a:p>
      </dgm:t>
    </dgm:pt>
    <dgm:pt modelId="{FD99D72F-F7AF-4480-9F0E-37BAB881EC87}" type="pres">
      <dgm:prSet presAssocID="{C8A695D4-6628-4692-B8EC-64DFA1F57272}" presName="hSp" presStyleCnt="0"/>
      <dgm:spPr/>
    </dgm:pt>
    <dgm:pt modelId="{38D331FA-9133-4F94-AFAA-6BB3A909BA21}" type="pres">
      <dgm:prSet presAssocID="{C8A695D4-6628-4692-B8EC-64DFA1F57272}" presName="vProcSp" presStyleCnt="0"/>
      <dgm:spPr/>
    </dgm:pt>
    <dgm:pt modelId="{61EDCA55-81F9-426F-9532-8921C240B6F1}" type="pres">
      <dgm:prSet presAssocID="{C8A695D4-6628-4692-B8EC-64DFA1F57272}" presName="vSp1" presStyleCnt="0"/>
      <dgm:spPr/>
    </dgm:pt>
    <dgm:pt modelId="{CEA956AC-56C6-44F2-9E41-EF2C82140F98}" type="pres">
      <dgm:prSet presAssocID="{C8A695D4-6628-4692-B8EC-64DFA1F57272}" presName="simulatedConn" presStyleLbl="solidFgAcc1" presStyleIdx="0" presStyleCnt="5"/>
      <dgm:spPr/>
    </dgm:pt>
    <dgm:pt modelId="{5EA9E4C6-7F0C-4639-B589-DF05AA3E2C27}" type="pres">
      <dgm:prSet presAssocID="{C8A695D4-6628-4692-B8EC-64DFA1F57272}" presName="vSp2" presStyleCnt="0"/>
      <dgm:spPr/>
    </dgm:pt>
    <dgm:pt modelId="{BBA65BBF-975B-44FA-A832-83C43F7979FC}" type="pres">
      <dgm:prSet presAssocID="{C8A695D4-6628-4692-B8EC-64DFA1F57272}" presName="sibTrans" presStyleCnt="0"/>
      <dgm:spPr/>
    </dgm:pt>
    <dgm:pt modelId="{E6B54254-726D-4EFF-A245-4BF528E0B179}" type="pres">
      <dgm:prSet presAssocID="{DD5A270E-7767-434F-AE96-2132C722502D}" presName="compositeNode" presStyleCnt="0">
        <dgm:presLayoutVars>
          <dgm:bulletEnabled val="1"/>
        </dgm:presLayoutVars>
      </dgm:prSet>
      <dgm:spPr/>
    </dgm:pt>
    <dgm:pt modelId="{94E9B69E-3D6B-4841-A847-8D86CDD87024}" type="pres">
      <dgm:prSet presAssocID="{DD5A270E-7767-434F-AE96-2132C722502D}" presName="bgRect" presStyleLbl="node1" presStyleIdx="1" presStyleCnt="6"/>
      <dgm:spPr/>
      <dgm:t>
        <a:bodyPr/>
        <a:lstStyle/>
        <a:p>
          <a:endParaRPr lang="en-US"/>
        </a:p>
      </dgm:t>
    </dgm:pt>
    <dgm:pt modelId="{59BE64B9-634F-4EAE-89A6-288C99CFC223}" type="pres">
      <dgm:prSet presAssocID="{DD5A270E-7767-434F-AE96-2132C722502D}" presName="parentNode" presStyleLbl="node1" presStyleIdx="1" presStyleCnt="6">
        <dgm:presLayoutVars>
          <dgm:chMax val="0"/>
          <dgm:bulletEnabled val="1"/>
        </dgm:presLayoutVars>
      </dgm:prSet>
      <dgm:spPr/>
      <dgm:t>
        <a:bodyPr/>
        <a:lstStyle/>
        <a:p>
          <a:endParaRPr lang="en-US"/>
        </a:p>
      </dgm:t>
    </dgm:pt>
    <dgm:pt modelId="{0E9FC8F6-3192-43A0-A61C-A4B5106E4E05}" type="pres">
      <dgm:prSet presAssocID="{DD5A270E-7767-434F-AE96-2132C722502D}" presName="childNode" presStyleLbl="node1" presStyleIdx="1" presStyleCnt="6">
        <dgm:presLayoutVars>
          <dgm:bulletEnabled val="1"/>
        </dgm:presLayoutVars>
      </dgm:prSet>
      <dgm:spPr/>
      <dgm:t>
        <a:bodyPr/>
        <a:lstStyle/>
        <a:p>
          <a:endParaRPr lang="en-US"/>
        </a:p>
      </dgm:t>
    </dgm:pt>
    <dgm:pt modelId="{6A16637C-9478-4987-840A-A64BAC48B63B}" type="pres">
      <dgm:prSet presAssocID="{313C075A-036A-4458-896C-76B3FF882ACC}" presName="hSp" presStyleCnt="0"/>
      <dgm:spPr/>
    </dgm:pt>
    <dgm:pt modelId="{51A4250E-4CA6-4EAF-9CBE-FA5646229C0C}" type="pres">
      <dgm:prSet presAssocID="{313C075A-036A-4458-896C-76B3FF882ACC}" presName="vProcSp" presStyleCnt="0"/>
      <dgm:spPr/>
    </dgm:pt>
    <dgm:pt modelId="{A12A0845-DA56-4EF0-9F82-6E415F84E75E}" type="pres">
      <dgm:prSet presAssocID="{313C075A-036A-4458-896C-76B3FF882ACC}" presName="vSp1" presStyleCnt="0"/>
      <dgm:spPr/>
    </dgm:pt>
    <dgm:pt modelId="{35DA9672-B905-4B24-8A15-6914F2B9757E}" type="pres">
      <dgm:prSet presAssocID="{313C075A-036A-4458-896C-76B3FF882ACC}" presName="simulatedConn" presStyleLbl="solidFgAcc1" presStyleIdx="1" presStyleCnt="5"/>
      <dgm:spPr/>
    </dgm:pt>
    <dgm:pt modelId="{56EA4B93-7107-4E91-BE4D-9D7E1FAC9DC5}" type="pres">
      <dgm:prSet presAssocID="{313C075A-036A-4458-896C-76B3FF882ACC}" presName="vSp2" presStyleCnt="0"/>
      <dgm:spPr/>
    </dgm:pt>
    <dgm:pt modelId="{B68323D6-A7C4-4887-B948-B8EE4426817C}" type="pres">
      <dgm:prSet presAssocID="{313C075A-036A-4458-896C-76B3FF882ACC}" presName="sibTrans" presStyleCnt="0"/>
      <dgm:spPr/>
    </dgm:pt>
    <dgm:pt modelId="{C5B2F151-B6E3-41F5-AEFC-177E9969FE38}" type="pres">
      <dgm:prSet presAssocID="{F366599E-CCAB-4966-9F6B-04AECD781249}" presName="compositeNode" presStyleCnt="0">
        <dgm:presLayoutVars>
          <dgm:bulletEnabled val="1"/>
        </dgm:presLayoutVars>
      </dgm:prSet>
      <dgm:spPr/>
    </dgm:pt>
    <dgm:pt modelId="{5C047B2E-D6C0-4275-8D7C-A58A166EBF25}" type="pres">
      <dgm:prSet presAssocID="{F366599E-CCAB-4966-9F6B-04AECD781249}" presName="bgRect" presStyleLbl="node1" presStyleIdx="2" presStyleCnt="6"/>
      <dgm:spPr/>
      <dgm:t>
        <a:bodyPr/>
        <a:lstStyle/>
        <a:p>
          <a:endParaRPr lang="en-US"/>
        </a:p>
      </dgm:t>
    </dgm:pt>
    <dgm:pt modelId="{89DF5F98-4E62-47D1-BA80-D1091293333D}" type="pres">
      <dgm:prSet presAssocID="{F366599E-CCAB-4966-9F6B-04AECD781249}" presName="parentNode" presStyleLbl="node1" presStyleIdx="2" presStyleCnt="6">
        <dgm:presLayoutVars>
          <dgm:chMax val="0"/>
          <dgm:bulletEnabled val="1"/>
        </dgm:presLayoutVars>
      </dgm:prSet>
      <dgm:spPr/>
      <dgm:t>
        <a:bodyPr/>
        <a:lstStyle/>
        <a:p>
          <a:endParaRPr lang="en-US"/>
        </a:p>
      </dgm:t>
    </dgm:pt>
    <dgm:pt modelId="{1EF151FE-5264-423C-AAFE-D546D789E056}" type="pres">
      <dgm:prSet presAssocID="{F366599E-CCAB-4966-9F6B-04AECD781249}" presName="childNode" presStyleLbl="node1" presStyleIdx="2" presStyleCnt="6">
        <dgm:presLayoutVars>
          <dgm:bulletEnabled val="1"/>
        </dgm:presLayoutVars>
      </dgm:prSet>
      <dgm:spPr/>
      <dgm:t>
        <a:bodyPr/>
        <a:lstStyle/>
        <a:p>
          <a:endParaRPr lang="en-US"/>
        </a:p>
      </dgm:t>
    </dgm:pt>
    <dgm:pt modelId="{75617265-DF5E-4B86-8E97-E0178D0D02F8}" type="pres">
      <dgm:prSet presAssocID="{5AB14A08-1430-4AFA-A2A6-9B381457673D}" presName="hSp" presStyleCnt="0"/>
      <dgm:spPr/>
    </dgm:pt>
    <dgm:pt modelId="{499A182F-C36A-459E-827B-C03EF31039A7}" type="pres">
      <dgm:prSet presAssocID="{5AB14A08-1430-4AFA-A2A6-9B381457673D}" presName="vProcSp" presStyleCnt="0"/>
      <dgm:spPr/>
    </dgm:pt>
    <dgm:pt modelId="{0801D683-CAB1-4BF7-BA6C-57087E2522F0}" type="pres">
      <dgm:prSet presAssocID="{5AB14A08-1430-4AFA-A2A6-9B381457673D}" presName="vSp1" presStyleCnt="0"/>
      <dgm:spPr/>
    </dgm:pt>
    <dgm:pt modelId="{16C22326-2C06-4148-BD6F-AF191E367478}" type="pres">
      <dgm:prSet presAssocID="{5AB14A08-1430-4AFA-A2A6-9B381457673D}" presName="simulatedConn" presStyleLbl="solidFgAcc1" presStyleIdx="2" presStyleCnt="5"/>
      <dgm:spPr/>
    </dgm:pt>
    <dgm:pt modelId="{916AA899-9EB3-43E8-AA3C-ABCA7481D5C8}" type="pres">
      <dgm:prSet presAssocID="{5AB14A08-1430-4AFA-A2A6-9B381457673D}" presName="vSp2" presStyleCnt="0"/>
      <dgm:spPr/>
    </dgm:pt>
    <dgm:pt modelId="{C4D97C9A-E995-4703-9A57-F8374B98758A}" type="pres">
      <dgm:prSet presAssocID="{5AB14A08-1430-4AFA-A2A6-9B381457673D}" presName="sibTrans" presStyleCnt="0"/>
      <dgm:spPr/>
    </dgm:pt>
    <dgm:pt modelId="{E0782285-1083-453E-81FA-F71746EE3BC0}" type="pres">
      <dgm:prSet presAssocID="{559CB2D7-8CD6-4CC1-976F-E40E2A98F8FB}" presName="compositeNode" presStyleCnt="0">
        <dgm:presLayoutVars>
          <dgm:bulletEnabled val="1"/>
        </dgm:presLayoutVars>
      </dgm:prSet>
      <dgm:spPr/>
    </dgm:pt>
    <dgm:pt modelId="{1BD3D659-DB70-4087-80B9-AAB0188ADE5D}" type="pres">
      <dgm:prSet presAssocID="{559CB2D7-8CD6-4CC1-976F-E40E2A98F8FB}" presName="bgRect" presStyleLbl="node1" presStyleIdx="3" presStyleCnt="6"/>
      <dgm:spPr/>
      <dgm:t>
        <a:bodyPr/>
        <a:lstStyle/>
        <a:p>
          <a:endParaRPr lang="en-US"/>
        </a:p>
      </dgm:t>
    </dgm:pt>
    <dgm:pt modelId="{B02EAB3C-D419-4F56-9A0D-079554F1210E}" type="pres">
      <dgm:prSet presAssocID="{559CB2D7-8CD6-4CC1-976F-E40E2A98F8FB}" presName="parentNode" presStyleLbl="node1" presStyleIdx="3" presStyleCnt="6">
        <dgm:presLayoutVars>
          <dgm:chMax val="0"/>
          <dgm:bulletEnabled val="1"/>
        </dgm:presLayoutVars>
      </dgm:prSet>
      <dgm:spPr/>
      <dgm:t>
        <a:bodyPr/>
        <a:lstStyle/>
        <a:p>
          <a:endParaRPr lang="en-US"/>
        </a:p>
      </dgm:t>
    </dgm:pt>
    <dgm:pt modelId="{74D2C8AF-098F-4899-BB5E-E2CDD70AC5E0}" type="pres">
      <dgm:prSet presAssocID="{559CB2D7-8CD6-4CC1-976F-E40E2A98F8FB}" presName="childNode" presStyleLbl="node1" presStyleIdx="3" presStyleCnt="6">
        <dgm:presLayoutVars>
          <dgm:bulletEnabled val="1"/>
        </dgm:presLayoutVars>
      </dgm:prSet>
      <dgm:spPr/>
      <dgm:t>
        <a:bodyPr/>
        <a:lstStyle/>
        <a:p>
          <a:endParaRPr lang="en-US"/>
        </a:p>
      </dgm:t>
    </dgm:pt>
    <dgm:pt modelId="{C497ED54-C465-498E-ACC3-97E211140571}" type="pres">
      <dgm:prSet presAssocID="{ACFA36D2-94A6-434C-ABF4-979CC18C985C}" presName="hSp" presStyleCnt="0"/>
      <dgm:spPr/>
    </dgm:pt>
    <dgm:pt modelId="{A56F9CCB-DAED-4E32-B1FC-C62C338BD8C1}" type="pres">
      <dgm:prSet presAssocID="{ACFA36D2-94A6-434C-ABF4-979CC18C985C}" presName="vProcSp" presStyleCnt="0"/>
      <dgm:spPr/>
    </dgm:pt>
    <dgm:pt modelId="{8969FC41-6457-4814-AD9E-E3066872FC01}" type="pres">
      <dgm:prSet presAssocID="{ACFA36D2-94A6-434C-ABF4-979CC18C985C}" presName="vSp1" presStyleCnt="0"/>
      <dgm:spPr/>
    </dgm:pt>
    <dgm:pt modelId="{2663EF87-33BF-46D2-9B6D-9DC02189C9FE}" type="pres">
      <dgm:prSet presAssocID="{ACFA36D2-94A6-434C-ABF4-979CC18C985C}" presName="simulatedConn" presStyleLbl="solidFgAcc1" presStyleIdx="3" presStyleCnt="5"/>
      <dgm:spPr/>
    </dgm:pt>
    <dgm:pt modelId="{8C068D51-6DEF-475E-A530-66089984EE42}" type="pres">
      <dgm:prSet presAssocID="{ACFA36D2-94A6-434C-ABF4-979CC18C985C}" presName="vSp2" presStyleCnt="0"/>
      <dgm:spPr/>
    </dgm:pt>
    <dgm:pt modelId="{08A28A81-8F41-481A-9CC9-C3ADB30ECD4C}" type="pres">
      <dgm:prSet presAssocID="{ACFA36D2-94A6-434C-ABF4-979CC18C985C}" presName="sibTrans" presStyleCnt="0"/>
      <dgm:spPr/>
    </dgm:pt>
    <dgm:pt modelId="{9F1CA73C-3695-44D4-B192-C4F85053F7B3}" type="pres">
      <dgm:prSet presAssocID="{DB66595A-C88F-4B27-A428-E37481CF6EA8}" presName="compositeNode" presStyleCnt="0">
        <dgm:presLayoutVars>
          <dgm:bulletEnabled val="1"/>
        </dgm:presLayoutVars>
      </dgm:prSet>
      <dgm:spPr/>
    </dgm:pt>
    <dgm:pt modelId="{DC3248AD-9577-45C2-B707-0057F89F0ED1}" type="pres">
      <dgm:prSet presAssocID="{DB66595A-C88F-4B27-A428-E37481CF6EA8}" presName="bgRect" presStyleLbl="node1" presStyleIdx="4" presStyleCnt="6"/>
      <dgm:spPr/>
      <dgm:t>
        <a:bodyPr/>
        <a:lstStyle/>
        <a:p>
          <a:endParaRPr lang="en-US"/>
        </a:p>
      </dgm:t>
    </dgm:pt>
    <dgm:pt modelId="{F4F5AECF-E9E3-4C2D-AEA6-89D818EC4F5A}" type="pres">
      <dgm:prSet presAssocID="{DB66595A-C88F-4B27-A428-E37481CF6EA8}" presName="parentNode" presStyleLbl="node1" presStyleIdx="4" presStyleCnt="6">
        <dgm:presLayoutVars>
          <dgm:chMax val="0"/>
          <dgm:bulletEnabled val="1"/>
        </dgm:presLayoutVars>
      </dgm:prSet>
      <dgm:spPr/>
      <dgm:t>
        <a:bodyPr/>
        <a:lstStyle/>
        <a:p>
          <a:endParaRPr lang="en-US"/>
        </a:p>
      </dgm:t>
    </dgm:pt>
    <dgm:pt modelId="{A738D15F-859D-4B81-85A3-A1328BED3E8A}" type="pres">
      <dgm:prSet presAssocID="{DB66595A-C88F-4B27-A428-E37481CF6EA8}" presName="childNode" presStyleLbl="node1" presStyleIdx="4" presStyleCnt="6">
        <dgm:presLayoutVars>
          <dgm:bulletEnabled val="1"/>
        </dgm:presLayoutVars>
      </dgm:prSet>
      <dgm:spPr/>
      <dgm:t>
        <a:bodyPr/>
        <a:lstStyle/>
        <a:p>
          <a:endParaRPr lang="en-US"/>
        </a:p>
      </dgm:t>
    </dgm:pt>
    <dgm:pt modelId="{2DF9A52F-87AC-4D6A-8BC1-55783EAF6CD9}" type="pres">
      <dgm:prSet presAssocID="{AB8922DC-C459-4E4A-A93F-481C6C135A02}" presName="hSp" presStyleCnt="0"/>
      <dgm:spPr/>
    </dgm:pt>
    <dgm:pt modelId="{3F6860CD-1A49-42A5-9475-848912B65D86}" type="pres">
      <dgm:prSet presAssocID="{AB8922DC-C459-4E4A-A93F-481C6C135A02}" presName="vProcSp" presStyleCnt="0"/>
      <dgm:spPr/>
    </dgm:pt>
    <dgm:pt modelId="{BDB2F97A-F33D-4472-8140-C43FFFF1BD9F}" type="pres">
      <dgm:prSet presAssocID="{AB8922DC-C459-4E4A-A93F-481C6C135A02}" presName="vSp1" presStyleCnt="0"/>
      <dgm:spPr/>
    </dgm:pt>
    <dgm:pt modelId="{A8EC5407-33AA-4603-A2E7-DEFD4BF76A7A}" type="pres">
      <dgm:prSet presAssocID="{AB8922DC-C459-4E4A-A93F-481C6C135A02}" presName="simulatedConn" presStyleLbl="solidFgAcc1" presStyleIdx="4" presStyleCnt="5"/>
      <dgm:spPr/>
    </dgm:pt>
    <dgm:pt modelId="{18A31E4A-D5B9-43ED-B96E-98BDAC10800A}" type="pres">
      <dgm:prSet presAssocID="{AB8922DC-C459-4E4A-A93F-481C6C135A02}" presName="vSp2" presStyleCnt="0"/>
      <dgm:spPr/>
    </dgm:pt>
    <dgm:pt modelId="{6A5C0A19-982F-45BE-9C8F-4AA043378CCB}" type="pres">
      <dgm:prSet presAssocID="{AB8922DC-C459-4E4A-A93F-481C6C135A02}" presName="sibTrans" presStyleCnt="0"/>
      <dgm:spPr/>
    </dgm:pt>
    <dgm:pt modelId="{884DF053-B6B8-4AEC-BF23-44F2CDB6772F}" type="pres">
      <dgm:prSet presAssocID="{A62F5C98-FBF6-42B6-9D21-6CDE7AE830B0}" presName="compositeNode" presStyleCnt="0">
        <dgm:presLayoutVars>
          <dgm:bulletEnabled val="1"/>
        </dgm:presLayoutVars>
      </dgm:prSet>
      <dgm:spPr/>
    </dgm:pt>
    <dgm:pt modelId="{3BAC947C-E99B-4F9E-AA68-8D5841AF4CB8}" type="pres">
      <dgm:prSet presAssocID="{A62F5C98-FBF6-42B6-9D21-6CDE7AE830B0}" presName="bgRect" presStyleLbl="node1" presStyleIdx="5" presStyleCnt="6"/>
      <dgm:spPr/>
      <dgm:t>
        <a:bodyPr/>
        <a:lstStyle/>
        <a:p>
          <a:endParaRPr lang="en-US"/>
        </a:p>
      </dgm:t>
    </dgm:pt>
    <dgm:pt modelId="{CEF767A8-DDFC-48DC-8705-24F18F428313}" type="pres">
      <dgm:prSet presAssocID="{A62F5C98-FBF6-42B6-9D21-6CDE7AE830B0}" presName="parentNode" presStyleLbl="node1" presStyleIdx="5" presStyleCnt="6">
        <dgm:presLayoutVars>
          <dgm:chMax val="0"/>
          <dgm:bulletEnabled val="1"/>
        </dgm:presLayoutVars>
      </dgm:prSet>
      <dgm:spPr/>
      <dgm:t>
        <a:bodyPr/>
        <a:lstStyle/>
        <a:p>
          <a:endParaRPr lang="en-US"/>
        </a:p>
      </dgm:t>
    </dgm:pt>
    <dgm:pt modelId="{52192705-8A1A-4A99-8BD3-F83AA60684CD}" type="pres">
      <dgm:prSet presAssocID="{A62F5C98-FBF6-42B6-9D21-6CDE7AE830B0}" presName="childNode" presStyleLbl="node1" presStyleIdx="5" presStyleCnt="6">
        <dgm:presLayoutVars>
          <dgm:bulletEnabled val="1"/>
        </dgm:presLayoutVars>
      </dgm:prSet>
      <dgm:spPr/>
      <dgm:t>
        <a:bodyPr/>
        <a:lstStyle/>
        <a:p>
          <a:endParaRPr lang="en-US"/>
        </a:p>
      </dgm:t>
    </dgm:pt>
  </dgm:ptLst>
  <dgm:cxnLst>
    <dgm:cxn modelId="{5167090B-34E2-4AF9-B34B-6D32A86731E3}" type="presOf" srcId="{DD5A270E-7767-434F-AE96-2132C722502D}" destId="{94E9B69E-3D6B-4841-A847-8D86CDD87024}" srcOrd="0" destOrd="0" presId="urn:microsoft.com/office/officeart/2005/8/layout/hProcess7"/>
    <dgm:cxn modelId="{A0B8CB7D-C576-481F-A401-788F6ACE2859}" type="presOf" srcId="{E0E3D522-AF76-4E11-B31A-F9A60184D6F0}" destId="{F20B16BE-41E9-4FF8-8614-0735266C3B59}" srcOrd="1" destOrd="0" presId="urn:microsoft.com/office/officeart/2005/8/layout/hProcess7"/>
    <dgm:cxn modelId="{42B51CD8-E1E8-4D57-95D4-483D433847B3}" type="presOf" srcId="{F366599E-CCAB-4966-9F6B-04AECD781249}" destId="{5C047B2E-D6C0-4275-8D7C-A58A166EBF25}" srcOrd="0" destOrd="0" presId="urn:microsoft.com/office/officeart/2005/8/layout/hProcess7"/>
    <dgm:cxn modelId="{FA42BCA0-D7E3-412E-98DA-81F21711C0B1}" type="presOf" srcId="{2EFBDDA7-E3A4-4063-80E7-74CA629E86D9}" destId="{1EF151FE-5264-423C-AAFE-D546D789E056}" srcOrd="0" destOrd="0" presId="urn:microsoft.com/office/officeart/2005/8/layout/hProcess7"/>
    <dgm:cxn modelId="{1BF41588-21C5-4680-9598-F1F4685E7775}" srcId="{A62F5C98-FBF6-42B6-9D21-6CDE7AE830B0}" destId="{639A971D-8BBE-4CBB-8804-B58490216A55}" srcOrd="0" destOrd="0" parTransId="{A1863088-A0CF-452D-A322-5B4E91A9351F}" sibTransId="{E56EF7D6-0B8A-49CF-9BF7-01252AAA29DF}"/>
    <dgm:cxn modelId="{79CCEECB-8EDC-435E-857F-740097BDB4D7}" type="presOf" srcId="{905F7458-ECD1-4736-A0D5-0AFB2AF42BD9}" destId="{492FD524-5A6F-4105-9432-8E8C80840A1F}" srcOrd="0" destOrd="0" presId="urn:microsoft.com/office/officeart/2005/8/layout/hProcess7"/>
    <dgm:cxn modelId="{C73AC999-D1FE-4E62-932B-2CF6D1398EF0}" srcId="{DB66595A-C88F-4B27-A428-E37481CF6EA8}" destId="{22330F86-317B-4C6B-BD35-5E3E4463E398}" srcOrd="0" destOrd="0" parTransId="{C7D2AA43-30D5-4C24-951B-1B0DFC88BF73}" sibTransId="{4EBA8038-D997-4BA1-AD5D-A1FF3BC53C77}"/>
    <dgm:cxn modelId="{C7ACF552-F418-4492-9481-ED9069722457}" type="presOf" srcId="{639A971D-8BBE-4CBB-8804-B58490216A55}" destId="{52192705-8A1A-4A99-8BD3-F83AA60684CD}" srcOrd="0" destOrd="0" presId="urn:microsoft.com/office/officeart/2005/8/layout/hProcess7"/>
    <dgm:cxn modelId="{803C0256-6C83-45C0-A874-9D68CF25D2D8}" srcId="{F366599E-CCAB-4966-9F6B-04AECD781249}" destId="{2EFBDDA7-E3A4-4063-80E7-74CA629E86D9}" srcOrd="0" destOrd="0" parTransId="{4D09A07E-E613-49DB-BC63-8BF75F50E2D7}" sibTransId="{F9BCD89E-ABA8-46C6-8680-F888F2447E93}"/>
    <dgm:cxn modelId="{189C58E9-3C0B-4D8D-830B-369630B0956B}" srcId="{38B5CB1A-4D2D-421F-9A6D-A00943834282}" destId="{DD5A270E-7767-434F-AE96-2132C722502D}" srcOrd="1" destOrd="0" parTransId="{0E94F5FF-C2E1-4D43-A0C7-D4F3DA4BE095}" sibTransId="{313C075A-036A-4458-896C-76B3FF882ACC}"/>
    <dgm:cxn modelId="{FBD6FBB3-9EDA-4A7B-82D3-3E34700DBC71}" type="presOf" srcId="{DB66595A-C88F-4B27-A428-E37481CF6EA8}" destId="{DC3248AD-9577-45C2-B707-0057F89F0ED1}" srcOrd="0" destOrd="0" presId="urn:microsoft.com/office/officeart/2005/8/layout/hProcess7"/>
    <dgm:cxn modelId="{A40AE51E-AE0F-4FC1-87B7-A1A2EFB6F9CE}" srcId="{DD5A270E-7767-434F-AE96-2132C722502D}" destId="{8C680CFE-7E74-4E37-A7F9-0E08E9A3177A}" srcOrd="0" destOrd="0" parTransId="{DCA5DDDF-A57D-4DBA-BD7E-5A963D85B820}" sibTransId="{98EC8603-53D4-4AF5-A26E-05785D4DC808}"/>
    <dgm:cxn modelId="{C84FBE86-EE72-4DFA-9EBC-FB3994623F27}" type="presOf" srcId="{559CB2D7-8CD6-4CC1-976F-E40E2A98F8FB}" destId="{1BD3D659-DB70-4087-80B9-AAB0188ADE5D}" srcOrd="0" destOrd="0" presId="urn:microsoft.com/office/officeart/2005/8/layout/hProcess7"/>
    <dgm:cxn modelId="{D339D0FD-1C86-4FA9-A13A-70C9E592FB76}" srcId="{E0E3D522-AF76-4E11-B31A-F9A60184D6F0}" destId="{905F7458-ECD1-4736-A0D5-0AFB2AF42BD9}" srcOrd="0" destOrd="0" parTransId="{6703E62B-FBE5-4F92-883A-2859B4DD97B0}" sibTransId="{E2E1700F-0802-4C28-AB90-8C4A69C1CF16}"/>
    <dgm:cxn modelId="{9223DCE0-2BCD-43F7-97B2-3C3B7A8D7DFC}" type="presOf" srcId="{DB66595A-C88F-4B27-A428-E37481CF6EA8}" destId="{F4F5AECF-E9E3-4C2D-AEA6-89D818EC4F5A}" srcOrd="1" destOrd="0" presId="urn:microsoft.com/office/officeart/2005/8/layout/hProcess7"/>
    <dgm:cxn modelId="{51AD74AC-CD28-4AC1-9A5A-262CFBEA0ECF}" type="presOf" srcId="{559CB2D7-8CD6-4CC1-976F-E40E2A98F8FB}" destId="{B02EAB3C-D419-4F56-9A0D-079554F1210E}" srcOrd="1" destOrd="0" presId="urn:microsoft.com/office/officeart/2005/8/layout/hProcess7"/>
    <dgm:cxn modelId="{6150A3C1-85D0-4684-BFB9-F48F391ABFAF}" type="presOf" srcId="{F366599E-CCAB-4966-9F6B-04AECD781249}" destId="{89DF5F98-4E62-47D1-BA80-D1091293333D}" srcOrd="1" destOrd="0" presId="urn:microsoft.com/office/officeart/2005/8/layout/hProcess7"/>
    <dgm:cxn modelId="{C89647A7-1D89-44AA-B089-91AC085721EE}" type="presOf" srcId="{162C1266-9A41-4D08-9370-D95B5EE65789}" destId="{74D2C8AF-098F-4899-BB5E-E2CDD70AC5E0}" srcOrd="0" destOrd="0" presId="urn:microsoft.com/office/officeart/2005/8/layout/hProcess7"/>
    <dgm:cxn modelId="{D19D1361-917A-4BA4-B2BB-45FA56B3A9D9}" srcId="{38B5CB1A-4D2D-421F-9A6D-A00943834282}" destId="{A62F5C98-FBF6-42B6-9D21-6CDE7AE830B0}" srcOrd="5" destOrd="0" parTransId="{B8AECA4A-D80B-47AC-8D13-046840AC0A4D}" sibTransId="{25F91DDB-6775-45D8-9D8D-B7F39B6926BD}"/>
    <dgm:cxn modelId="{961C3463-2E21-4391-A169-C744FF1F9EE0}" srcId="{38B5CB1A-4D2D-421F-9A6D-A00943834282}" destId="{559CB2D7-8CD6-4CC1-976F-E40E2A98F8FB}" srcOrd="3" destOrd="0" parTransId="{E2C12F80-6219-4810-A590-3652F9461249}" sibTransId="{ACFA36D2-94A6-434C-ABF4-979CC18C985C}"/>
    <dgm:cxn modelId="{B7AC614C-512C-4F2C-9276-BAEE0BA26696}" type="presOf" srcId="{A62F5C98-FBF6-42B6-9D21-6CDE7AE830B0}" destId="{3BAC947C-E99B-4F9E-AA68-8D5841AF4CB8}" srcOrd="0" destOrd="0" presId="urn:microsoft.com/office/officeart/2005/8/layout/hProcess7"/>
    <dgm:cxn modelId="{8672E3DC-F72E-477D-8838-C6C4BBC803D4}" srcId="{559CB2D7-8CD6-4CC1-976F-E40E2A98F8FB}" destId="{162C1266-9A41-4D08-9370-D95B5EE65789}" srcOrd="0" destOrd="0" parTransId="{A29C722D-D3BC-49EA-B623-55EB71B0C5A8}" sibTransId="{D572DF6C-D892-4C76-80D4-9F42FCEFCC8B}"/>
    <dgm:cxn modelId="{3FEDA054-5589-4052-AA61-7CE37BC94A0A}" type="presOf" srcId="{22330F86-317B-4C6B-BD35-5E3E4463E398}" destId="{A738D15F-859D-4B81-85A3-A1328BED3E8A}" srcOrd="0" destOrd="0" presId="urn:microsoft.com/office/officeart/2005/8/layout/hProcess7"/>
    <dgm:cxn modelId="{D7946F53-ED83-4631-AF2C-9EFAE7CE0450}" type="presOf" srcId="{38B5CB1A-4D2D-421F-9A6D-A00943834282}" destId="{B4ACC2CF-1CC4-4A4E-AD49-D656AE445A9D}" srcOrd="0" destOrd="0" presId="urn:microsoft.com/office/officeart/2005/8/layout/hProcess7"/>
    <dgm:cxn modelId="{547F9DC3-8B42-4706-9EA8-9BDA71073C60}" srcId="{38B5CB1A-4D2D-421F-9A6D-A00943834282}" destId="{F366599E-CCAB-4966-9F6B-04AECD781249}" srcOrd="2" destOrd="0" parTransId="{E9583CED-344B-46A5-957B-DEEA0B7A90F5}" sibTransId="{5AB14A08-1430-4AFA-A2A6-9B381457673D}"/>
    <dgm:cxn modelId="{CCDDBC43-31A8-425F-9E47-A504BC05452C}" type="presOf" srcId="{8C680CFE-7E74-4E37-A7F9-0E08E9A3177A}" destId="{0E9FC8F6-3192-43A0-A61C-A4B5106E4E05}" srcOrd="0" destOrd="0" presId="urn:microsoft.com/office/officeart/2005/8/layout/hProcess7"/>
    <dgm:cxn modelId="{FB36D1F5-6611-45F1-AF5D-0BFD82F8CBA0}" srcId="{38B5CB1A-4D2D-421F-9A6D-A00943834282}" destId="{DB66595A-C88F-4B27-A428-E37481CF6EA8}" srcOrd="4" destOrd="0" parTransId="{38747F61-A877-41EE-945C-1AAB3A08E3CB}" sibTransId="{AB8922DC-C459-4E4A-A93F-481C6C135A02}"/>
    <dgm:cxn modelId="{0706B995-D7E2-4DD4-B54D-CDC21848742B}" srcId="{38B5CB1A-4D2D-421F-9A6D-A00943834282}" destId="{E0E3D522-AF76-4E11-B31A-F9A60184D6F0}" srcOrd="0" destOrd="0" parTransId="{70372FA5-9641-4851-A830-AD3214A2E024}" sibTransId="{C8A695D4-6628-4692-B8EC-64DFA1F57272}"/>
    <dgm:cxn modelId="{1C1C6646-B99B-48A9-ACC9-EFD8BC15B663}" type="presOf" srcId="{DD5A270E-7767-434F-AE96-2132C722502D}" destId="{59BE64B9-634F-4EAE-89A6-288C99CFC223}" srcOrd="1" destOrd="0" presId="urn:microsoft.com/office/officeart/2005/8/layout/hProcess7"/>
    <dgm:cxn modelId="{D81850CF-685B-41BD-9158-E3AA596CD17B}" type="presOf" srcId="{A62F5C98-FBF6-42B6-9D21-6CDE7AE830B0}" destId="{CEF767A8-DDFC-48DC-8705-24F18F428313}" srcOrd="1" destOrd="0" presId="urn:microsoft.com/office/officeart/2005/8/layout/hProcess7"/>
    <dgm:cxn modelId="{755860FF-DC6F-44C7-967C-BE0D94602731}" type="presOf" srcId="{E0E3D522-AF76-4E11-B31A-F9A60184D6F0}" destId="{D3FDE3A3-FA4B-42CB-859E-08261FB07D42}" srcOrd="0" destOrd="0" presId="urn:microsoft.com/office/officeart/2005/8/layout/hProcess7"/>
    <dgm:cxn modelId="{885E4C3D-EF3D-4B6A-84E3-3D485CCA8C1B}" type="presParOf" srcId="{B4ACC2CF-1CC4-4A4E-AD49-D656AE445A9D}" destId="{0823D6D9-7B86-4ABB-906D-99AD5729A79B}" srcOrd="0" destOrd="0" presId="urn:microsoft.com/office/officeart/2005/8/layout/hProcess7"/>
    <dgm:cxn modelId="{6B1F8B77-6C54-4EA5-ADDA-2F4A085A46DA}" type="presParOf" srcId="{0823D6D9-7B86-4ABB-906D-99AD5729A79B}" destId="{D3FDE3A3-FA4B-42CB-859E-08261FB07D42}" srcOrd="0" destOrd="0" presId="urn:microsoft.com/office/officeart/2005/8/layout/hProcess7"/>
    <dgm:cxn modelId="{F1D09222-056C-4178-B721-BD6A1E564659}" type="presParOf" srcId="{0823D6D9-7B86-4ABB-906D-99AD5729A79B}" destId="{F20B16BE-41E9-4FF8-8614-0735266C3B59}" srcOrd="1" destOrd="0" presId="urn:microsoft.com/office/officeart/2005/8/layout/hProcess7"/>
    <dgm:cxn modelId="{DCDDF67B-BBAB-411F-8A12-C9D838091581}" type="presParOf" srcId="{0823D6D9-7B86-4ABB-906D-99AD5729A79B}" destId="{492FD524-5A6F-4105-9432-8E8C80840A1F}" srcOrd="2" destOrd="0" presId="urn:microsoft.com/office/officeart/2005/8/layout/hProcess7"/>
    <dgm:cxn modelId="{95C3CCAE-F521-4E23-8639-BF9E38915CE4}" type="presParOf" srcId="{B4ACC2CF-1CC4-4A4E-AD49-D656AE445A9D}" destId="{FD99D72F-F7AF-4480-9F0E-37BAB881EC87}" srcOrd="1" destOrd="0" presId="urn:microsoft.com/office/officeart/2005/8/layout/hProcess7"/>
    <dgm:cxn modelId="{7D99B626-7790-4610-9BD3-FACE974E108F}" type="presParOf" srcId="{B4ACC2CF-1CC4-4A4E-AD49-D656AE445A9D}" destId="{38D331FA-9133-4F94-AFAA-6BB3A909BA21}" srcOrd="2" destOrd="0" presId="urn:microsoft.com/office/officeart/2005/8/layout/hProcess7"/>
    <dgm:cxn modelId="{689B3FA4-02A2-4248-8341-4A767EA5EBF2}" type="presParOf" srcId="{38D331FA-9133-4F94-AFAA-6BB3A909BA21}" destId="{61EDCA55-81F9-426F-9532-8921C240B6F1}" srcOrd="0" destOrd="0" presId="urn:microsoft.com/office/officeart/2005/8/layout/hProcess7"/>
    <dgm:cxn modelId="{C8210396-42A4-4CAD-813E-BD9081F0F541}" type="presParOf" srcId="{38D331FA-9133-4F94-AFAA-6BB3A909BA21}" destId="{CEA956AC-56C6-44F2-9E41-EF2C82140F98}" srcOrd="1" destOrd="0" presId="urn:microsoft.com/office/officeart/2005/8/layout/hProcess7"/>
    <dgm:cxn modelId="{C242062B-F223-4433-9E59-DA220D9AA6D3}" type="presParOf" srcId="{38D331FA-9133-4F94-AFAA-6BB3A909BA21}" destId="{5EA9E4C6-7F0C-4639-B589-DF05AA3E2C27}" srcOrd="2" destOrd="0" presId="urn:microsoft.com/office/officeart/2005/8/layout/hProcess7"/>
    <dgm:cxn modelId="{062540E6-C672-41D3-89E2-EFB2B6816454}" type="presParOf" srcId="{B4ACC2CF-1CC4-4A4E-AD49-D656AE445A9D}" destId="{BBA65BBF-975B-44FA-A832-83C43F7979FC}" srcOrd="3" destOrd="0" presId="urn:microsoft.com/office/officeart/2005/8/layout/hProcess7"/>
    <dgm:cxn modelId="{F49D0835-5D9E-4267-A2E8-0E952002AB1D}" type="presParOf" srcId="{B4ACC2CF-1CC4-4A4E-AD49-D656AE445A9D}" destId="{E6B54254-726D-4EFF-A245-4BF528E0B179}" srcOrd="4" destOrd="0" presId="urn:microsoft.com/office/officeart/2005/8/layout/hProcess7"/>
    <dgm:cxn modelId="{A5AC635E-E541-40DB-AA5A-7880885076CB}" type="presParOf" srcId="{E6B54254-726D-4EFF-A245-4BF528E0B179}" destId="{94E9B69E-3D6B-4841-A847-8D86CDD87024}" srcOrd="0" destOrd="0" presId="urn:microsoft.com/office/officeart/2005/8/layout/hProcess7"/>
    <dgm:cxn modelId="{1CAFD471-985A-49F2-B0F8-CF29AB392F64}" type="presParOf" srcId="{E6B54254-726D-4EFF-A245-4BF528E0B179}" destId="{59BE64B9-634F-4EAE-89A6-288C99CFC223}" srcOrd="1" destOrd="0" presId="urn:microsoft.com/office/officeart/2005/8/layout/hProcess7"/>
    <dgm:cxn modelId="{8ACA63E3-CB0B-4068-8E29-23032D71D905}" type="presParOf" srcId="{E6B54254-726D-4EFF-A245-4BF528E0B179}" destId="{0E9FC8F6-3192-43A0-A61C-A4B5106E4E05}" srcOrd="2" destOrd="0" presId="urn:microsoft.com/office/officeart/2005/8/layout/hProcess7"/>
    <dgm:cxn modelId="{CBE7EA26-3522-49F7-830B-5363FD00103C}" type="presParOf" srcId="{B4ACC2CF-1CC4-4A4E-AD49-D656AE445A9D}" destId="{6A16637C-9478-4987-840A-A64BAC48B63B}" srcOrd="5" destOrd="0" presId="urn:microsoft.com/office/officeart/2005/8/layout/hProcess7"/>
    <dgm:cxn modelId="{4AE65C77-5BF6-4D54-B1E1-AAE3F80DE586}" type="presParOf" srcId="{B4ACC2CF-1CC4-4A4E-AD49-D656AE445A9D}" destId="{51A4250E-4CA6-4EAF-9CBE-FA5646229C0C}" srcOrd="6" destOrd="0" presId="urn:microsoft.com/office/officeart/2005/8/layout/hProcess7"/>
    <dgm:cxn modelId="{D12C971E-E79E-4B8F-A8B1-D8A60D84FBBC}" type="presParOf" srcId="{51A4250E-4CA6-4EAF-9CBE-FA5646229C0C}" destId="{A12A0845-DA56-4EF0-9F82-6E415F84E75E}" srcOrd="0" destOrd="0" presId="urn:microsoft.com/office/officeart/2005/8/layout/hProcess7"/>
    <dgm:cxn modelId="{D22482BB-34AD-435F-9C39-469001C969CD}" type="presParOf" srcId="{51A4250E-4CA6-4EAF-9CBE-FA5646229C0C}" destId="{35DA9672-B905-4B24-8A15-6914F2B9757E}" srcOrd="1" destOrd="0" presId="urn:microsoft.com/office/officeart/2005/8/layout/hProcess7"/>
    <dgm:cxn modelId="{A6ADEB9F-B5D6-4C5E-877E-B5209D41F63A}" type="presParOf" srcId="{51A4250E-4CA6-4EAF-9CBE-FA5646229C0C}" destId="{56EA4B93-7107-4E91-BE4D-9D7E1FAC9DC5}" srcOrd="2" destOrd="0" presId="urn:microsoft.com/office/officeart/2005/8/layout/hProcess7"/>
    <dgm:cxn modelId="{5945D9ED-DBE1-4673-9AEA-4F30F7DD3F44}" type="presParOf" srcId="{B4ACC2CF-1CC4-4A4E-AD49-D656AE445A9D}" destId="{B68323D6-A7C4-4887-B948-B8EE4426817C}" srcOrd="7" destOrd="0" presId="urn:microsoft.com/office/officeart/2005/8/layout/hProcess7"/>
    <dgm:cxn modelId="{066460FF-70B4-40AE-B0E8-881BEA367B56}" type="presParOf" srcId="{B4ACC2CF-1CC4-4A4E-AD49-D656AE445A9D}" destId="{C5B2F151-B6E3-41F5-AEFC-177E9969FE38}" srcOrd="8" destOrd="0" presId="urn:microsoft.com/office/officeart/2005/8/layout/hProcess7"/>
    <dgm:cxn modelId="{BFFE59AE-00A6-4622-BB2A-275B88FF2C74}" type="presParOf" srcId="{C5B2F151-B6E3-41F5-AEFC-177E9969FE38}" destId="{5C047B2E-D6C0-4275-8D7C-A58A166EBF25}" srcOrd="0" destOrd="0" presId="urn:microsoft.com/office/officeart/2005/8/layout/hProcess7"/>
    <dgm:cxn modelId="{C27233DE-1019-42B3-A5E7-3EBE0CFEB5DE}" type="presParOf" srcId="{C5B2F151-B6E3-41F5-AEFC-177E9969FE38}" destId="{89DF5F98-4E62-47D1-BA80-D1091293333D}" srcOrd="1" destOrd="0" presId="urn:microsoft.com/office/officeart/2005/8/layout/hProcess7"/>
    <dgm:cxn modelId="{A511D3AC-EA48-47B0-A09B-3B98BF08AA6F}" type="presParOf" srcId="{C5B2F151-B6E3-41F5-AEFC-177E9969FE38}" destId="{1EF151FE-5264-423C-AAFE-D546D789E056}" srcOrd="2" destOrd="0" presId="urn:microsoft.com/office/officeart/2005/8/layout/hProcess7"/>
    <dgm:cxn modelId="{976015FD-42CD-4272-9498-A25FB099367D}" type="presParOf" srcId="{B4ACC2CF-1CC4-4A4E-AD49-D656AE445A9D}" destId="{75617265-DF5E-4B86-8E97-E0178D0D02F8}" srcOrd="9" destOrd="0" presId="urn:microsoft.com/office/officeart/2005/8/layout/hProcess7"/>
    <dgm:cxn modelId="{0EC2F2E4-5E4C-4366-A43A-10CBB561C2B3}" type="presParOf" srcId="{B4ACC2CF-1CC4-4A4E-AD49-D656AE445A9D}" destId="{499A182F-C36A-459E-827B-C03EF31039A7}" srcOrd="10" destOrd="0" presId="urn:microsoft.com/office/officeart/2005/8/layout/hProcess7"/>
    <dgm:cxn modelId="{AE25E9FC-D31B-4CA4-8AFE-EF5AC1D449E6}" type="presParOf" srcId="{499A182F-C36A-459E-827B-C03EF31039A7}" destId="{0801D683-CAB1-4BF7-BA6C-57087E2522F0}" srcOrd="0" destOrd="0" presId="urn:microsoft.com/office/officeart/2005/8/layout/hProcess7"/>
    <dgm:cxn modelId="{3186D660-7CD9-44FE-B47B-5004550E8E78}" type="presParOf" srcId="{499A182F-C36A-459E-827B-C03EF31039A7}" destId="{16C22326-2C06-4148-BD6F-AF191E367478}" srcOrd="1" destOrd="0" presId="urn:microsoft.com/office/officeart/2005/8/layout/hProcess7"/>
    <dgm:cxn modelId="{E05A6A72-FE90-4369-8B80-8A5EC43B64E6}" type="presParOf" srcId="{499A182F-C36A-459E-827B-C03EF31039A7}" destId="{916AA899-9EB3-43E8-AA3C-ABCA7481D5C8}" srcOrd="2" destOrd="0" presId="urn:microsoft.com/office/officeart/2005/8/layout/hProcess7"/>
    <dgm:cxn modelId="{F057F2C3-E113-4503-9F61-F1114D7FD750}" type="presParOf" srcId="{B4ACC2CF-1CC4-4A4E-AD49-D656AE445A9D}" destId="{C4D97C9A-E995-4703-9A57-F8374B98758A}" srcOrd="11" destOrd="0" presId="urn:microsoft.com/office/officeart/2005/8/layout/hProcess7"/>
    <dgm:cxn modelId="{A59FC97E-AE72-4DB4-8DAB-DF424066519E}" type="presParOf" srcId="{B4ACC2CF-1CC4-4A4E-AD49-D656AE445A9D}" destId="{E0782285-1083-453E-81FA-F71746EE3BC0}" srcOrd="12" destOrd="0" presId="urn:microsoft.com/office/officeart/2005/8/layout/hProcess7"/>
    <dgm:cxn modelId="{4E838086-C0AA-4809-834D-87F4454DA8FB}" type="presParOf" srcId="{E0782285-1083-453E-81FA-F71746EE3BC0}" destId="{1BD3D659-DB70-4087-80B9-AAB0188ADE5D}" srcOrd="0" destOrd="0" presId="urn:microsoft.com/office/officeart/2005/8/layout/hProcess7"/>
    <dgm:cxn modelId="{62C7DBD8-2029-46B8-B7AF-FA59C0C9B285}" type="presParOf" srcId="{E0782285-1083-453E-81FA-F71746EE3BC0}" destId="{B02EAB3C-D419-4F56-9A0D-079554F1210E}" srcOrd="1" destOrd="0" presId="urn:microsoft.com/office/officeart/2005/8/layout/hProcess7"/>
    <dgm:cxn modelId="{44EE2FAF-0AF4-401D-BCAC-8B892E6A7430}" type="presParOf" srcId="{E0782285-1083-453E-81FA-F71746EE3BC0}" destId="{74D2C8AF-098F-4899-BB5E-E2CDD70AC5E0}" srcOrd="2" destOrd="0" presId="urn:microsoft.com/office/officeart/2005/8/layout/hProcess7"/>
    <dgm:cxn modelId="{F3479FE0-455B-45E3-A265-E22612DE0E66}" type="presParOf" srcId="{B4ACC2CF-1CC4-4A4E-AD49-D656AE445A9D}" destId="{C497ED54-C465-498E-ACC3-97E211140571}" srcOrd="13" destOrd="0" presId="urn:microsoft.com/office/officeart/2005/8/layout/hProcess7"/>
    <dgm:cxn modelId="{10D1A85C-32B1-4AF8-9FC8-C57EE2D7DBFB}" type="presParOf" srcId="{B4ACC2CF-1CC4-4A4E-AD49-D656AE445A9D}" destId="{A56F9CCB-DAED-4E32-B1FC-C62C338BD8C1}" srcOrd="14" destOrd="0" presId="urn:microsoft.com/office/officeart/2005/8/layout/hProcess7"/>
    <dgm:cxn modelId="{826BAA91-7BB8-4294-8DD5-7F134732D376}" type="presParOf" srcId="{A56F9CCB-DAED-4E32-B1FC-C62C338BD8C1}" destId="{8969FC41-6457-4814-AD9E-E3066872FC01}" srcOrd="0" destOrd="0" presId="urn:microsoft.com/office/officeart/2005/8/layout/hProcess7"/>
    <dgm:cxn modelId="{2989551B-49AD-4227-9927-7AF2791DA142}" type="presParOf" srcId="{A56F9CCB-DAED-4E32-B1FC-C62C338BD8C1}" destId="{2663EF87-33BF-46D2-9B6D-9DC02189C9FE}" srcOrd="1" destOrd="0" presId="urn:microsoft.com/office/officeart/2005/8/layout/hProcess7"/>
    <dgm:cxn modelId="{E2419CFD-00D1-4755-8159-F13AA3AA86C7}" type="presParOf" srcId="{A56F9CCB-DAED-4E32-B1FC-C62C338BD8C1}" destId="{8C068D51-6DEF-475E-A530-66089984EE42}" srcOrd="2" destOrd="0" presId="urn:microsoft.com/office/officeart/2005/8/layout/hProcess7"/>
    <dgm:cxn modelId="{B6F7F954-CED4-43CC-9A85-4DC459B819E7}" type="presParOf" srcId="{B4ACC2CF-1CC4-4A4E-AD49-D656AE445A9D}" destId="{08A28A81-8F41-481A-9CC9-C3ADB30ECD4C}" srcOrd="15" destOrd="0" presId="urn:microsoft.com/office/officeart/2005/8/layout/hProcess7"/>
    <dgm:cxn modelId="{A61253F7-56D0-4FA5-B930-B5053BE03C7B}" type="presParOf" srcId="{B4ACC2CF-1CC4-4A4E-AD49-D656AE445A9D}" destId="{9F1CA73C-3695-44D4-B192-C4F85053F7B3}" srcOrd="16" destOrd="0" presId="urn:microsoft.com/office/officeart/2005/8/layout/hProcess7"/>
    <dgm:cxn modelId="{82E5823B-BB07-4675-A179-77A46D3F188E}" type="presParOf" srcId="{9F1CA73C-3695-44D4-B192-C4F85053F7B3}" destId="{DC3248AD-9577-45C2-B707-0057F89F0ED1}" srcOrd="0" destOrd="0" presId="urn:microsoft.com/office/officeart/2005/8/layout/hProcess7"/>
    <dgm:cxn modelId="{42D6EB6A-9C8A-48CE-8E53-17EEC8ABCD63}" type="presParOf" srcId="{9F1CA73C-3695-44D4-B192-C4F85053F7B3}" destId="{F4F5AECF-E9E3-4C2D-AEA6-89D818EC4F5A}" srcOrd="1" destOrd="0" presId="urn:microsoft.com/office/officeart/2005/8/layout/hProcess7"/>
    <dgm:cxn modelId="{B93AD6E1-2FAA-4691-988C-85A15A7DD6D5}" type="presParOf" srcId="{9F1CA73C-3695-44D4-B192-C4F85053F7B3}" destId="{A738D15F-859D-4B81-85A3-A1328BED3E8A}" srcOrd="2" destOrd="0" presId="urn:microsoft.com/office/officeart/2005/8/layout/hProcess7"/>
    <dgm:cxn modelId="{449F26EC-B5B8-4F59-9DA6-D5E8D8221083}" type="presParOf" srcId="{B4ACC2CF-1CC4-4A4E-AD49-D656AE445A9D}" destId="{2DF9A52F-87AC-4D6A-8BC1-55783EAF6CD9}" srcOrd="17" destOrd="0" presId="urn:microsoft.com/office/officeart/2005/8/layout/hProcess7"/>
    <dgm:cxn modelId="{D66DFAE7-70D9-4FDF-A4FA-F1D9C8E344DC}" type="presParOf" srcId="{B4ACC2CF-1CC4-4A4E-AD49-D656AE445A9D}" destId="{3F6860CD-1A49-42A5-9475-848912B65D86}" srcOrd="18" destOrd="0" presId="urn:microsoft.com/office/officeart/2005/8/layout/hProcess7"/>
    <dgm:cxn modelId="{F6331B7F-5B61-4FDE-B216-27D730039536}" type="presParOf" srcId="{3F6860CD-1A49-42A5-9475-848912B65D86}" destId="{BDB2F97A-F33D-4472-8140-C43FFFF1BD9F}" srcOrd="0" destOrd="0" presId="urn:microsoft.com/office/officeart/2005/8/layout/hProcess7"/>
    <dgm:cxn modelId="{91180E23-82A7-466A-8F3F-B6BD7CD294CD}" type="presParOf" srcId="{3F6860CD-1A49-42A5-9475-848912B65D86}" destId="{A8EC5407-33AA-4603-A2E7-DEFD4BF76A7A}" srcOrd="1" destOrd="0" presId="urn:microsoft.com/office/officeart/2005/8/layout/hProcess7"/>
    <dgm:cxn modelId="{32192472-A86E-4826-B01E-D2BBA85A7F72}" type="presParOf" srcId="{3F6860CD-1A49-42A5-9475-848912B65D86}" destId="{18A31E4A-D5B9-43ED-B96E-98BDAC10800A}" srcOrd="2" destOrd="0" presId="urn:microsoft.com/office/officeart/2005/8/layout/hProcess7"/>
    <dgm:cxn modelId="{0B3B1674-8D8E-4417-92A5-3672CDC54C30}" type="presParOf" srcId="{B4ACC2CF-1CC4-4A4E-AD49-D656AE445A9D}" destId="{6A5C0A19-982F-45BE-9C8F-4AA043378CCB}" srcOrd="19" destOrd="0" presId="urn:microsoft.com/office/officeart/2005/8/layout/hProcess7"/>
    <dgm:cxn modelId="{1280F8A0-6574-4F76-97DF-87168A817468}" type="presParOf" srcId="{B4ACC2CF-1CC4-4A4E-AD49-D656AE445A9D}" destId="{884DF053-B6B8-4AEC-BF23-44F2CDB6772F}" srcOrd="20" destOrd="0" presId="urn:microsoft.com/office/officeart/2005/8/layout/hProcess7"/>
    <dgm:cxn modelId="{655B1F00-1B49-4C6C-AD0C-EBAEBA9EA6D6}" type="presParOf" srcId="{884DF053-B6B8-4AEC-BF23-44F2CDB6772F}" destId="{3BAC947C-E99B-4F9E-AA68-8D5841AF4CB8}" srcOrd="0" destOrd="0" presId="urn:microsoft.com/office/officeart/2005/8/layout/hProcess7"/>
    <dgm:cxn modelId="{FEA330C2-5888-49F5-82B5-02BA57EC4CC5}" type="presParOf" srcId="{884DF053-B6B8-4AEC-BF23-44F2CDB6772F}" destId="{CEF767A8-DDFC-48DC-8705-24F18F428313}" srcOrd="1" destOrd="0" presId="urn:microsoft.com/office/officeart/2005/8/layout/hProcess7"/>
    <dgm:cxn modelId="{CD00BAB4-1925-42F6-A292-61902C3EBC18}" type="presParOf" srcId="{884DF053-B6B8-4AEC-BF23-44F2CDB6772F}" destId="{52192705-8A1A-4A99-8BD3-F83AA60684CD}" srcOrd="2" destOrd="0" presId="urn:microsoft.com/office/officeart/2005/8/layout/hProcess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FDE3A3-FA4B-42CB-859E-08261FB07D42}">
      <dsp:nvSpPr>
        <dsp:cNvPr id="0" name=""/>
        <dsp:cNvSpPr/>
      </dsp:nvSpPr>
      <dsp:spPr>
        <a:xfrm>
          <a:off x="1717" y="311204"/>
          <a:ext cx="1152994" cy="1383593"/>
        </a:xfrm>
        <a:prstGeom prst="roundRect">
          <a:avLst>
            <a:gd name="adj" fmla="val 5000"/>
          </a:avLst>
        </a:prstGeom>
        <a:solidFill>
          <a:schemeClr val="accent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4003" rIns="31115" bIns="0" numCol="1" spcCol="1270" anchor="t" anchorCtr="0">
          <a:noAutofit/>
        </a:bodyPr>
        <a:lstStyle/>
        <a:p>
          <a:pPr lvl="0" algn="r" defTabSz="311150">
            <a:lnSpc>
              <a:spcPct val="90000"/>
            </a:lnSpc>
            <a:spcBef>
              <a:spcPct val="0"/>
            </a:spcBef>
            <a:spcAft>
              <a:spcPct val="35000"/>
            </a:spcAft>
          </a:pPr>
          <a:r>
            <a:rPr lang="en-US" sz="700" kern="1200" dirty="0"/>
            <a:t>Research Activities</a:t>
          </a:r>
          <a:endParaRPr lang="en-GB" sz="700" kern="1200" dirty="0"/>
        </a:p>
      </dsp:txBody>
      <dsp:txXfrm rot="16200000">
        <a:off x="-450256" y="763178"/>
        <a:ext cx="1134546" cy="230598"/>
      </dsp:txXfrm>
    </dsp:sp>
    <dsp:sp modelId="{492FD524-5A6F-4105-9432-8E8C80840A1F}">
      <dsp:nvSpPr>
        <dsp:cNvPr id="0" name=""/>
        <dsp:cNvSpPr/>
      </dsp:nvSpPr>
      <dsp:spPr>
        <a:xfrm>
          <a:off x="232316" y="311204"/>
          <a:ext cx="858980" cy="1383593"/>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30861" rIns="0" bIns="0" numCol="1" spcCol="1270" anchor="t" anchorCtr="0">
          <a:noAutofit/>
        </a:bodyPr>
        <a:lstStyle/>
        <a:p>
          <a:pPr marL="0" marR="0" lvl="0" indent="0" algn="l" defTabSz="914400" eaLnBrk="1" fontAlgn="auto" latinLnBrk="0" hangingPunct="1">
            <a:lnSpc>
              <a:spcPct val="100000"/>
            </a:lnSpc>
            <a:spcBef>
              <a:spcPct val="0"/>
            </a:spcBef>
            <a:spcAft>
              <a:spcPts val="0"/>
            </a:spcAft>
            <a:buClrTx/>
            <a:buSzTx/>
            <a:buFontTx/>
            <a:buNone/>
            <a:tabLst/>
            <a:defRPr/>
          </a:pPr>
          <a:r>
            <a:rPr lang="en-US" sz="900" kern="1200" dirty="0"/>
            <a:t>Understanding gender dynamics in livestock</a:t>
          </a:r>
          <a:endParaRPr lang="en-GB" sz="900" kern="1200" dirty="0"/>
        </a:p>
        <a:p>
          <a:pPr lvl="0" algn="l" defTabSz="577850">
            <a:lnSpc>
              <a:spcPct val="90000"/>
            </a:lnSpc>
            <a:spcBef>
              <a:spcPct val="0"/>
            </a:spcBef>
            <a:spcAft>
              <a:spcPct val="35000"/>
            </a:spcAft>
          </a:pPr>
          <a:endParaRPr lang="en-US" sz="900" kern="1200" dirty="0"/>
        </a:p>
        <a:p>
          <a:pPr lvl="0" algn="l" defTabSz="577850">
            <a:lnSpc>
              <a:spcPct val="90000"/>
            </a:lnSpc>
            <a:spcBef>
              <a:spcPct val="0"/>
            </a:spcBef>
            <a:spcAft>
              <a:spcPct val="35000"/>
            </a:spcAft>
          </a:pPr>
          <a:r>
            <a:rPr lang="en-US" sz="900" kern="1200" dirty="0"/>
            <a:t>Identifying entry points on the livestock ladder and technologies for moving up the livestock ladder</a:t>
          </a:r>
        </a:p>
      </dsp:txBody>
      <dsp:txXfrm>
        <a:off x="232316" y="311204"/>
        <a:ext cx="858980" cy="1383593"/>
      </dsp:txXfrm>
    </dsp:sp>
    <dsp:sp modelId="{94E9B69E-3D6B-4841-A847-8D86CDD87024}">
      <dsp:nvSpPr>
        <dsp:cNvPr id="0" name=""/>
        <dsp:cNvSpPr/>
      </dsp:nvSpPr>
      <dsp:spPr>
        <a:xfrm>
          <a:off x="1195066" y="311204"/>
          <a:ext cx="1152994" cy="1383593"/>
        </a:xfrm>
        <a:prstGeom prst="roundRect">
          <a:avLst>
            <a:gd name="adj" fmla="val 5000"/>
          </a:avLst>
        </a:prstGeom>
        <a:solidFill>
          <a:srgbClr val="7030A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4003" rIns="31115" bIns="0" numCol="1" spcCol="1270" anchor="t" anchorCtr="0">
          <a:noAutofit/>
        </a:bodyPr>
        <a:lstStyle/>
        <a:p>
          <a:pPr lvl="0" algn="r" defTabSz="311150">
            <a:lnSpc>
              <a:spcPct val="90000"/>
            </a:lnSpc>
            <a:spcBef>
              <a:spcPct val="0"/>
            </a:spcBef>
            <a:spcAft>
              <a:spcPct val="35000"/>
            </a:spcAft>
          </a:pPr>
          <a:r>
            <a:rPr lang="en-US" sz="700" kern="1200" dirty="0"/>
            <a:t>Research Output</a:t>
          </a:r>
          <a:endParaRPr lang="en-GB" sz="700" kern="1200" dirty="0"/>
        </a:p>
      </dsp:txBody>
      <dsp:txXfrm rot="16200000">
        <a:off x="743092" y="763178"/>
        <a:ext cx="1134546" cy="230598"/>
      </dsp:txXfrm>
    </dsp:sp>
    <dsp:sp modelId="{CEA956AC-56C6-44F2-9E41-EF2C82140F98}">
      <dsp:nvSpPr>
        <dsp:cNvPr id="0" name=""/>
        <dsp:cNvSpPr/>
      </dsp:nvSpPr>
      <dsp:spPr>
        <a:xfrm rot="5400000">
          <a:off x="1099216" y="1410239"/>
          <a:ext cx="203230" cy="172949"/>
        </a:xfrm>
        <a:prstGeom prst="flowChartExtract">
          <a:avLst/>
        </a:prstGeom>
        <a:solidFill>
          <a:schemeClr val="lt1">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E9FC8F6-3192-43A0-A61C-A4B5106E4E05}">
      <dsp:nvSpPr>
        <dsp:cNvPr id="0" name=""/>
        <dsp:cNvSpPr/>
      </dsp:nvSpPr>
      <dsp:spPr>
        <a:xfrm>
          <a:off x="1425665" y="311204"/>
          <a:ext cx="858980" cy="1383593"/>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30861" rIns="0" bIns="0" numCol="1" spcCol="1270" anchor="t" anchorCtr="0">
          <a:noAutofit/>
        </a:bodyPr>
        <a:lstStyle/>
        <a:p>
          <a:pPr lvl="0" algn="l" defTabSz="400050">
            <a:lnSpc>
              <a:spcPct val="90000"/>
            </a:lnSpc>
            <a:spcBef>
              <a:spcPct val="0"/>
            </a:spcBef>
            <a:spcAft>
              <a:spcPct val="35000"/>
            </a:spcAft>
          </a:pPr>
          <a:r>
            <a:rPr lang="en-GB" sz="900" kern="1200" dirty="0"/>
            <a:t>Technological and institutional packages: tools to act</a:t>
          </a:r>
        </a:p>
        <a:p>
          <a:pPr lvl="0" algn="l" defTabSz="400050">
            <a:lnSpc>
              <a:spcPct val="90000"/>
            </a:lnSpc>
            <a:spcBef>
              <a:spcPct val="0"/>
            </a:spcBef>
            <a:spcAft>
              <a:spcPct val="35000"/>
            </a:spcAft>
          </a:pPr>
          <a:endParaRPr lang="en-GB" sz="900" kern="1200" dirty="0"/>
        </a:p>
        <a:p>
          <a:pPr lvl="0" algn="l" defTabSz="400050">
            <a:lnSpc>
              <a:spcPct val="90000"/>
            </a:lnSpc>
            <a:spcBef>
              <a:spcPct val="0"/>
            </a:spcBef>
            <a:spcAft>
              <a:spcPct val="35000"/>
            </a:spcAft>
          </a:pPr>
          <a:r>
            <a:rPr lang="en-GB" sz="900" kern="1200" dirty="0"/>
            <a:t>Gender transformation through livestock: power to act</a:t>
          </a:r>
        </a:p>
      </dsp:txBody>
      <dsp:txXfrm>
        <a:off x="1425665" y="311204"/>
        <a:ext cx="858980" cy="1383593"/>
      </dsp:txXfrm>
    </dsp:sp>
    <dsp:sp modelId="{5C047B2E-D6C0-4275-8D7C-A58A166EBF25}">
      <dsp:nvSpPr>
        <dsp:cNvPr id="0" name=""/>
        <dsp:cNvSpPr/>
      </dsp:nvSpPr>
      <dsp:spPr>
        <a:xfrm>
          <a:off x="2388416" y="311204"/>
          <a:ext cx="1152994" cy="1383593"/>
        </a:xfrm>
        <a:prstGeom prst="roundRect">
          <a:avLst>
            <a:gd name="adj" fmla="val 5000"/>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4003" rIns="31115" bIns="0" numCol="1" spcCol="1270" anchor="t" anchorCtr="0">
          <a:noAutofit/>
        </a:bodyPr>
        <a:lstStyle/>
        <a:p>
          <a:pPr lvl="0" algn="r" defTabSz="311150">
            <a:lnSpc>
              <a:spcPct val="90000"/>
            </a:lnSpc>
            <a:spcBef>
              <a:spcPct val="0"/>
            </a:spcBef>
            <a:spcAft>
              <a:spcPct val="35000"/>
            </a:spcAft>
          </a:pPr>
          <a:r>
            <a:rPr lang="en-US" sz="700" kern="1200" dirty="0"/>
            <a:t>Research Outcome</a:t>
          </a:r>
          <a:endParaRPr lang="en-GB" sz="700" kern="1200" dirty="0"/>
        </a:p>
      </dsp:txBody>
      <dsp:txXfrm rot="16200000">
        <a:off x="1936442" y="763178"/>
        <a:ext cx="1134546" cy="230598"/>
      </dsp:txXfrm>
    </dsp:sp>
    <dsp:sp modelId="{35DA9672-B905-4B24-8A15-6914F2B9757E}">
      <dsp:nvSpPr>
        <dsp:cNvPr id="0" name=""/>
        <dsp:cNvSpPr/>
      </dsp:nvSpPr>
      <dsp:spPr>
        <a:xfrm rot="5400000">
          <a:off x="2292565" y="1410239"/>
          <a:ext cx="203230" cy="172949"/>
        </a:xfrm>
        <a:prstGeom prst="flowChartExtract">
          <a:avLst/>
        </a:prstGeom>
        <a:solidFill>
          <a:schemeClr val="lt1">
            <a:hueOff val="0"/>
            <a:satOff val="0"/>
            <a:lumOff val="0"/>
            <a:alphaOff val="0"/>
          </a:schemeClr>
        </a:solidFill>
        <a:ln w="25400" cap="flat" cmpd="sng" algn="ctr">
          <a:solidFill>
            <a:schemeClr val="accent5">
              <a:hueOff val="-2483469"/>
              <a:satOff val="9953"/>
              <a:lumOff val="2157"/>
              <a:alphaOff val="0"/>
            </a:schemeClr>
          </a:solidFill>
          <a:prstDash val="solid"/>
        </a:ln>
        <a:effectLst/>
      </dsp:spPr>
      <dsp:style>
        <a:lnRef idx="2">
          <a:scrgbClr r="0" g="0" b="0"/>
        </a:lnRef>
        <a:fillRef idx="1">
          <a:scrgbClr r="0" g="0" b="0"/>
        </a:fillRef>
        <a:effectRef idx="0">
          <a:scrgbClr r="0" g="0" b="0"/>
        </a:effectRef>
        <a:fontRef idx="minor"/>
      </dsp:style>
    </dsp:sp>
    <dsp:sp modelId="{1EF151FE-5264-423C-AAFE-D546D789E056}">
      <dsp:nvSpPr>
        <dsp:cNvPr id="0" name=""/>
        <dsp:cNvSpPr/>
      </dsp:nvSpPr>
      <dsp:spPr>
        <a:xfrm>
          <a:off x="2619014" y="311204"/>
          <a:ext cx="858980" cy="1383593"/>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30861" rIns="0" bIns="0" numCol="1" spcCol="1270" anchor="t" anchorCtr="0">
          <a:noAutofit/>
        </a:bodyPr>
        <a:lstStyle/>
        <a:p>
          <a:pPr lvl="0" algn="l" defTabSz="400050">
            <a:lnSpc>
              <a:spcPct val="90000"/>
            </a:lnSpc>
            <a:spcBef>
              <a:spcPct val="0"/>
            </a:spcBef>
            <a:spcAft>
              <a:spcPct val="35000"/>
            </a:spcAft>
          </a:pPr>
          <a:endParaRPr lang="en-US" sz="900" kern="1200" dirty="0"/>
        </a:p>
        <a:p>
          <a:pPr lvl="0" algn="l" defTabSz="400050">
            <a:lnSpc>
              <a:spcPct val="90000"/>
            </a:lnSpc>
            <a:spcBef>
              <a:spcPct val="0"/>
            </a:spcBef>
            <a:spcAft>
              <a:spcPct val="35000"/>
            </a:spcAft>
          </a:pPr>
          <a:r>
            <a:rPr lang="en-US" sz="900" kern="1200" dirty="0"/>
            <a:t>Gender inclusive livestock development </a:t>
          </a:r>
        </a:p>
        <a:p>
          <a:pPr lvl="0" algn="l" defTabSz="400050">
            <a:lnSpc>
              <a:spcPct val="90000"/>
            </a:lnSpc>
            <a:spcBef>
              <a:spcPct val="0"/>
            </a:spcBef>
            <a:spcAft>
              <a:spcPct val="35000"/>
            </a:spcAft>
          </a:pPr>
          <a:endParaRPr lang="en-US" sz="900" kern="1200" dirty="0"/>
        </a:p>
        <a:p>
          <a:pPr lvl="0" algn="l" defTabSz="400050">
            <a:lnSpc>
              <a:spcPct val="90000"/>
            </a:lnSpc>
            <a:spcBef>
              <a:spcPct val="0"/>
            </a:spcBef>
            <a:spcAft>
              <a:spcPct val="35000"/>
            </a:spcAft>
          </a:pPr>
          <a:r>
            <a:rPr lang="en-GB" sz="900" kern="1200" dirty="0"/>
            <a:t>Livestock as a means to empower</a:t>
          </a:r>
        </a:p>
      </dsp:txBody>
      <dsp:txXfrm>
        <a:off x="2619014" y="311204"/>
        <a:ext cx="858980" cy="1383593"/>
      </dsp:txXfrm>
    </dsp:sp>
    <dsp:sp modelId="{1BD3D659-DB70-4087-80B9-AAB0188ADE5D}">
      <dsp:nvSpPr>
        <dsp:cNvPr id="0" name=""/>
        <dsp:cNvSpPr/>
      </dsp:nvSpPr>
      <dsp:spPr>
        <a:xfrm>
          <a:off x="3581765" y="311204"/>
          <a:ext cx="1152994" cy="1383593"/>
        </a:xfrm>
        <a:prstGeom prst="roundRect">
          <a:avLst>
            <a:gd name="adj" fmla="val 5000"/>
          </a:avLst>
        </a:prstGeom>
        <a:solidFill>
          <a:schemeClr val="accent6">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4003" rIns="31115" bIns="0" numCol="1" spcCol="1270" anchor="t" anchorCtr="0">
          <a:noAutofit/>
        </a:bodyPr>
        <a:lstStyle/>
        <a:p>
          <a:pPr lvl="0" algn="r" defTabSz="311150">
            <a:lnSpc>
              <a:spcPct val="90000"/>
            </a:lnSpc>
            <a:spcBef>
              <a:spcPct val="0"/>
            </a:spcBef>
            <a:spcAft>
              <a:spcPct val="35000"/>
            </a:spcAft>
          </a:pPr>
          <a:r>
            <a:rPr lang="en-US" sz="700" kern="1200" dirty="0"/>
            <a:t>Sub Development Outcome</a:t>
          </a:r>
          <a:endParaRPr lang="en-GB" sz="700" kern="1200" dirty="0"/>
        </a:p>
      </dsp:txBody>
      <dsp:txXfrm rot="16200000">
        <a:off x="3129791" y="763178"/>
        <a:ext cx="1134546" cy="230598"/>
      </dsp:txXfrm>
    </dsp:sp>
    <dsp:sp modelId="{16C22326-2C06-4148-BD6F-AF191E367478}">
      <dsp:nvSpPr>
        <dsp:cNvPr id="0" name=""/>
        <dsp:cNvSpPr/>
      </dsp:nvSpPr>
      <dsp:spPr>
        <a:xfrm rot="5400000">
          <a:off x="3485915" y="1410239"/>
          <a:ext cx="203230" cy="172949"/>
        </a:xfrm>
        <a:prstGeom prst="flowChartExtract">
          <a:avLst/>
        </a:prstGeom>
        <a:solidFill>
          <a:schemeClr val="lt1">
            <a:hueOff val="0"/>
            <a:satOff val="0"/>
            <a:lumOff val="0"/>
            <a:alphaOff val="0"/>
          </a:schemeClr>
        </a:solidFill>
        <a:ln w="25400" cap="flat" cmpd="sng" algn="ctr">
          <a:solidFill>
            <a:schemeClr val="accent5">
              <a:hueOff val="-4966938"/>
              <a:satOff val="19906"/>
              <a:lumOff val="4314"/>
              <a:alphaOff val="0"/>
            </a:schemeClr>
          </a:solidFill>
          <a:prstDash val="solid"/>
        </a:ln>
        <a:effectLst/>
      </dsp:spPr>
      <dsp:style>
        <a:lnRef idx="2">
          <a:scrgbClr r="0" g="0" b="0"/>
        </a:lnRef>
        <a:fillRef idx="1">
          <a:scrgbClr r="0" g="0" b="0"/>
        </a:fillRef>
        <a:effectRef idx="0">
          <a:scrgbClr r="0" g="0" b="0"/>
        </a:effectRef>
        <a:fontRef idx="minor"/>
      </dsp:style>
    </dsp:sp>
    <dsp:sp modelId="{74D2C8AF-098F-4899-BB5E-E2CDD70AC5E0}">
      <dsp:nvSpPr>
        <dsp:cNvPr id="0" name=""/>
        <dsp:cNvSpPr/>
      </dsp:nvSpPr>
      <dsp:spPr>
        <a:xfrm>
          <a:off x="3812364" y="311204"/>
          <a:ext cx="858980" cy="1383593"/>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30861" rIns="0" bIns="0" numCol="1" spcCol="1270" anchor="t" anchorCtr="0">
          <a:noAutofit/>
        </a:bodyPr>
        <a:lstStyle/>
        <a:p>
          <a:pPr lvl="0" algn="l" defTabSz="400050">
            <a:lnSpc>
              <a:spcPct val="90000"/>
            </a:lnSpc>
            <a:spcBef>
              <a:spcPct val="0"/>
            </a:spcBef>
            <a:spcAft>
              <a:spcPct val="35000"/>
            </a:spcAft>
          </a:pPr>
          <a:endParaRPr lang="en-US" sz="900" kern="1200" dirty="0"/>
        </a:p>
        <a:p>
          <a:pPr lvl="0" algn="l" defTabSz="400050">
            <a:lnSpc>
              <a:spcPct val="90000"/>
            </a:lnSpc>
            <a:spcBef>
              <a:spcPct val="0"/>
            </a:spcBef>
            <a:spcAft>
              <a:spcPct val="35000"/>
            </a:spcAft>
          </a:pPr>
          <a:r>
            <a:rPr lang="en-US" sz="900" kern="1200" dirty="0"/>
            <a:t>Women and men benefit and engage in livestock production equitably</a:t>
          </a:r>
        </a:p>
      </dsp:txBody>
      <dsp:txXfrm>
        <a:off x="3812364" y="311204"/>
        <a:ext cx="858980" cy="1383593"/>
      </dsp:txXfrm>
    </dsp:sp>
    <dsp:sp modelId="{DC3248AD-9577-45C2-B707-0057F89F0ED1}">
      <dsp:nvSpPr>
        <dsp:cNvPr id="0" name=""/>
        <dsp:cNvSpPr/>
      </dsp:nvSpPr>
      <dsp:spPr>
        <a:xfrm>
          <a:off x="4775114" y="311204"/>
          <a:ext cx="1152994" cy="1383593"/>
        </a:xfrm>
        <a:prstGeom prst="roundRect">
          <a:avLst>
            <a:gd name="adj" fmla="val 5000"/>
          </a:avLst>
        </a:prstGeom>
        <a:solidFill>
          <a:schemeClr val="accent4">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4003" rIns="31115" bIns="0" numCol="1" spcCol="1270" anchor="t" anchorCtr="0">
          <a:noAutofit/>
        </a:bodyPr>
        <a:lstStyle/>
        <a:p>
          <a:pPr lvl="0" algn="r" defTabSz="311150">
            <a:lnSpc>
              <a:spcPct val="90000"/>
            </a:lnSpc>
            <a:spcBef>
              <a:spcPct val="0"/>
            </a:spcBef>
            <a:spcAft>
              <a:spcPct val="35000"/>
            </a:spcAft>
          </a:pPr>
          <a:r>
            <a:rPr lang="en-US" sz="700" kern="1200" dirty="0"/>
            <a:t>Development Outcome</a:t>
          </a:r>
          <a:endParaRPr lang="en-GB" sz="700" kern="1200" dirty="0"/>
        </a:p>
      </dsp:txBody>
      <dsp:txXfrm rot="16200000">
        <a:off x="4323140" y="763178"/>
        <a:ext cx="1134546" cy="230598"/>
      </dsp:txXfrm>
    </dsp:sp>
    <dsp:sp modelId="{2663EF87-33BF-46D2-9B6D-9DC02189C9FE}">
      <dsp:nvSpPr>
        <dsp:cNvPr id="0" name=""/>
        <dsp:cNvSpPr/>
      </dsp:nvSpPr>
      <dsp:spPr>
        <a:xfrm rot="5400000">
          <a:off x="4679264" y="1410239"/>
          <a:ext cx="203230" cy="172949"/>
        </a:xfrm>
        <a:prstGeom prst="flowChartExtract">
          <a:avLst/>
        </a:prstGeom>
        <a:solidFill>
          <a:schemeClr val="lt1">
            <a:hueOff val="0"/>
            <a:satOff val="0"/>
            <a:lumOff val="0"/>
            <a:alphaOff val="0"/>
          </a:schemeClr>
        </a:solidFill>
        <a:ln w="25400" cap="flat" cmpd="sng" algn="ctr">
          <a:solidFill>
            <a:schemeClr val="accent5">
              <a:hueOff val="-7450407"/>
              <a:satOff val="29858"/>
              <a:lumOff val="6471"/>
              <a:alphaOff val="0"/>
            </a:schemeClr>
          </a:solidFill>
          <a:prstDash val="solid"/>
        </a:ln>
        <a:effectLst/>
      </dsp:spPr>
      <dsp:style>
        <a:lnRef idx="2">
          <a:scrgbClr r="0" g="0" b="0"/>
        </a:lnRef>
        <a:fillRef idx="1">
          <a:scrgbClr r="0" g="0" b="0"/>
        </a:fillRef>
        <a:effectRef idx="0">
          <a:scrgbClr r="0" g="0" b="0"/>
        </a:effectRef>
        <a:fontRef idx="minor"/>
      </dsp:style>
    </dsp:sp>
    <dsp:sp modelId="{A738D15F-859D-4B81-85A3-A1328BED3E8A}">
      <dsp:nvSpPr>
        <dsp:cNvPr id="0" name=""/>
        <dsp:cNvSpPr/>
      </dsp:nvSpPr>
      <dsp:spPr>
        <a:xfrm>
          <a:off x="5005713" y="311204"/>
          <a:ext cx="858980" cy="1383593"/>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30861" rIns="0" bIns="0" numCol="1" spcCol="1270" anchor="t" anchorCtr="0">
          <a:noAutofit/>
        </a:bodyPr>
        <a:lstStyle/>
        <a:p>
          <a:pPr lvl="0" algn="l" defTabSz="400050">
            <a:lnSpc>
              <a:spcPct val="90000"/>
            </a:lnSpc>
            <a:spcBef>
              <a:spcPct val="0"/>
            </a:spcBef>
            <a:spcAft>
              <a:spcPct val="35000"/>
            </a:spcAft>
          </a:pPr>
          <a:endParaRPr lang="en-US" sz="900" kern="1200" dirty="0"/>
        </a:p>
        <a:p>
          <a:pPr lvl="0" algn="l" defTabSz="400050">
            <a:lnSpc>
              <a:spcPct val="90000"/>
            </a:lnSpc>
            <a:spcBef>
              <a:spcPct val="0"/>
            </a:spcBef>
            <a:spcAft>
              <a:spcPct val="35000"/>
            </a:spcAft>
          </a:pPr>
          <a:r>
            <a:rPr lang="en-US" sz="900" kern="1200" dirty="0"/>
            <a:t>Women and men livestock keepers have higher and more stable income and increased resilience</a:t>
          </a:r>
          <a:endParaRPr lang="en-GB" sz="900" kern="1200" dirty="0"/>
        </a:p>
      </dsp:txBody>
      <dsp:txXfrm>
        <a:off x="5005713" y="311204"/>
        <a:ext cx="858980" cy="1383593"/>
      </dsp:txXfrm>
    </dsp:sp>
    <dsp:sp modelId="{3BAC947C-E99B-4F9E-AA68-8D5841AF4CB8}">
      <dsp:nvSpPr>
        <dsp:cNvPr id="0" name=""/>
        <dsp:cNvSpPr/>
      </dsp:nvSpPr>
      <dsp:spPr>
        <a:xfrm>
          <a:off x="5968464" y="311204"/>
          <a:ext cx="1152994" cy="1383593"/>
        </a:xfrm>
        <a:prstGeom prst="roundRect">
          <a:avLst>
            <a:gd name="adj" fmla="val 5000"/>
          </a:avLst>
        </a:prstGeom>
        <a:solidFill>
          <a:schemeClr val="accent4">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24003" rIns="31115" bIns="0" numCol="1" spcCol="1270" anchor="t" anchorCtr="0">
          <a:noAutofit/>
        </a:bodyPr>
        <a:lstStyle/>
        <a:p>
          <a:pPr lvl="0" algn="r" defTabSz="311150">
            <a:lnSpc>
              <a:spcPct val="90000"/>
            </a:lnSpc>
            <a:spcBef>
              <a:spcPct val="0"/>
            </a:spcBef>
            <a:spcAft>
              <a:spcPct val="35000"/>
            </a:spcAft>
          </a:pPr>
          <a:r>
            <a:rPr lang="en-US" sz="700" kern="1200" dirty="0"/>
            <a:t>Impact/SLO</a:t>
          </a:r>
          <a:endParaRPr lang="en-GB" sz="700" kern="1200" dirty="0"/>
        </a:p>
      </dsp:txBody>
      <dsp:txXfrm rot="16200000">
        <a:off x="5516490" y="763178"/>
        <a:ext cx="1134546" cy="230598"/>
      </dsp:txXfrm>
    </dsp:sp>
    <dsp:sp modelId="{A8EC5407-33AA-4603-A2E7-DEFD4BF76A7A}">
      <dsp:nvSpPr>
        <dsp:cNvPr id="0" name=""/>
        <dsp:cNvSpPr/>
      </dsp:nvSpPr>
      <dsp:spPr>
        <a:xfrm rot="5400000">
          <a:off x="5872614" y="1410239"/>
          <a:ext cx="203230" cy="172949"/>
        </a:xfrm>
        <a:prstGeom prst="flowChartExtract">
          <a:avLst/>
        </a:prstGeom>
        <a:solidFill>
          <a:schemeClr val="lt1">
            <a:hueOff val="0"/>
            <a:satOff val="0"/>
            <a:lumOff val="0"/>
            <a:alphaOff val="0"/>
          </a:schemeClr>
        </a:solidFill>
        <a:ln w="25400" cap="flat" cmpd="sng" algn="ctr">
          <a:solidFill>
            <a:schemeClr val="accent5">
              <a:hueOff val="-9933876"/>
              <a:satOff val="39811"/>
              <a:lumOff val="8628"/>
              <a:alphaOff val="0"/>
            </a:schemeClr>
          </a:solidFill>
          <a:prstDash val="solid"/>
        </a:ln>
        <a:effectLst/>
      </dsp:spPr>
      <dsp:style>
        <a:lnRef idx="2">
          <a:scrgbClr r="0" g="0" b="0"/>
        </a:lnRef>
        <a:fillRef idx="1">
          <a:scrgbClr r="0" g="0" b="0"/>
        </a:fillRef>
        <a:effectRef idx="0">
          <a:scrgbClr r="0" g="0" b="0"/>
        </a:effectRef>
        <a:fontRef idx="minor"/>
      </dsp:style>
    </dsp:sp>
    <dsp:sp modelId="{52192705-8A1A-4A99-8BD3-F83AA60684CD}">
      <dsp:nvSpPr>
        <dsp:cNvPr id="0" name=""/>
        <dsp:cNvSpPr/>
      </dsp:nvSpPr>
      <dsp:spPr>
        <a:xfrm>
          <a:off x="6199063" y="311204"/>
          <a:ext cx="858980" cy="1383593"/>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30861" rIns="0" bIns="0" numCol="1" spcCol="1270" anchor="t" anchorCtr="0">
          <a:noAutofit/>
        </a:bodyPr>
        <a:lstStyle/>
        <a:p>
          <a:pPr lvl="0" algn="l" defTabSz="400050">
            <a:lnSpc>
              <a:spcPct val="90000"/>
            </a:lnSpc>
            <a:spcBef>
              <a:spcPct val="0"/>
            </a:spcBef>
            <a:spcAft>
              <a:spcPct val="35000"/>
            </a:spcAft>
          </a:pPr>
          <a:endParaRPr lang="en-US" sz="900" kern="1200" dirty="0"/>
        </a:p>
        <a:p>
          <a:pPr lvl="0" algn="l" defTabSz="400050">
            <a:lnSpc>
              <a:spcPct val="90000"/>
            </a:lnSpc>
            <a:spcBef>
              <a:spcPct val="0"/>
            </a:spcBef>
            <a:spcAft>
              <a:spcPct val="35000"/>
            </a:spcAft>
          </a:pPr>
          <a:endParaRPr lang="en-US" sz="900" kern="1200" dirty="0"/>
        </a:p>
        <a:p>
          <a:pPr lvl="0" algn="l" defTabSz="400050">
            <a:lnSpc>
              <a:spcPct val="90000"/>
            </a:lnSpc>
            <a:spcBef>
              <a:spcPct val="0"/>
            </a:spcBef>
            <a:spcAft>
              <a:spcPct val="35000"/>
            </a:spcAft>
          </a:pPr>
          <a:endParaRPr lang="en-US" sz="900" kern="1200" dirty="0"/>
        </a:p>
        <a:p>
          <a:pPr lvl="0" algn="l" defTabSz="400050">
            <a:lnSpc>
              <a:spcPct val="90000"/>
            </a:lnSpc>
            <a:spcBef>
              <a:spcPct val="0"/>
            </a:spcBef>
            <a:spcAft>
              <a:spcPct val="35000"/>
            </a:spcAft>
          </a:pPr>
          <a:r>
            <a:rPr lang="en-US" sz="900" kern="1200" dirty="0"/>
            <a:t>Reduced poverty</a:t>
          </a:r>
          <a:endParaRPr lang="en-GB" sz="900" kern="1200" dirty="0"/>
        </a:p>
      </dsp:txBody>
      <dsp:txXfrm>
        <a:off x="6199063" y="311204"/>
        <a:ext cx="858980" cy="1383593"/>
      </dsp:txXfrm>
    </dsp:sp>
  </dsp:spTree>
</dsp:drawing>
</file>

<file path=ppt/diagrams/layout1.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presOf axis="self"/>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83FDC75-7F73-4A4A-A77C-09AADF00E0EA}" type="datetimeFigureOut">
              <a:rPr lang="en-US" smtClean="0"/>
              <a:pPr/>
              <a:t>13-12-17</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59226BF-1F13-42D3-80DC-373E7ADD1EBC}" type="slidenum">
              <a:rPr lang="en-US" smtClean="0"/>
              <a:pPr/>
              <a:t>‹#›</a:t>
            </a:fld>
            <a:endParaRPr lang="en-US" dirty="0"/>
          </a:p>
        </p:txBody>
      </p:sp>
    </p:spTree>
    <p:extLst>
      <p:ext uri="{BB962C8B-B14F-4D97-AF65-F5344CB8AC3E}">
        <p14:creationId xmlns:p14="http://schemas.microsoft.com/office/powerpoint/2010/main" val="19313251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8AEF76B-3757-4A0B-AF93-28494465C1DD}" type="datetimeFigureOut">
              <a:rPr lang="en-US" smtClean="0"/>
              <a:pPr/>
              <a:t>13-12-17</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5693FD4-8F83-4EF7-AC3F-0DC0388986B0}" type="slidenum">
              <a:rPr lang="en-US" smtClean="0"/>
              <a:pPr/>
              <a:t>‹#›</a:t>
            </a:fld>
            <a:endParaRPr lang="en-US" dirty="0"/>
          </a:p>
        </p:txBody>
      </p:sp>
    </p:spTree>
    <p:extLst>
      <p:ext uri="{BB962C8B-B14F-4D97-AF65-F5344CB8AC3E}">
        <p14:creationId xmlns:p14="http://schemas.microsoft.com/office/powerpoint/2010/main" val="13725984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C6EAC7D-5A89-47C2-8ABA-56C9C2DEF7A4}" type="slidenum">
              <a:rPr lang="en-US" smtClean="0"/>
              <a:pPr/>
              <a:t>1</a:t>
            </a:fld>
            <a:endParaRPr lang="en-US"/>
          </a:p>
        </p:txBody>
      </p:sp>
    </p:spTree>
    <p:extLst>
      <p:ext uri="{BB962C8B-B14F-4D97-AF65-F5344CB8AC3E}">
        <p14:creationId xmlns:p14="http://schemas.microsoft.com/office/powerpoint/2010/main" val="21513207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lvl="0"/>
            <a:r>
              <a:rPr lang="en-US" sz="2800" dirty="0"/>
              <a:t>Page title minimum of 30 points and maximum</a:t>
            </a:r>
            <a:br>
              <a:rPr lang="en-US" sz="2800" dirty="0"/>
            </a:br>
            <a:r>
              <a:rPr lang="en-US" sz="2800" dirty="0"/>
              <a:t>of two lines</a:t>
            </a:r>
          </a:p>
          <a:p>
            <a:pPr fontAlgn="base">
              <a:lnSpc>
                <a:spcPct val="200000"/>
              </a:lnSpc>
              <a:spcAft>
                <a:spcPts val="1200"/>
              </a:spcAft>
              <a:defRPr/>
            </a:pPr>
            <a:r>
              <a:rPr lang="en-US" sz="2600" dirty="0">
                <a:solidFill>
                  <a:prstClr val="black"/>
                </a:solidFill>
              </a:rPr>
              <a:t>Main point 6 point smaller than slide title</a:t>
            </a:r>
          </a:p>
          <a:p>
            <a:pPr lvl="1">
              <a:defRPr/>
            </a:pPr>
            <a:r>
              <a:rPr lang="en-US" sz="2200" dirty="0">
                <a:solidFill>
                  <a:prstClr val="black"/>
                </a:solidFill>
              </a:rPr>
              <a:t>Bullet points 4 point less than main point</a:t>
            </a:r>
          </a:p>
          <a:p>
            <a:pPr lvl="1">
              <a:defRPr/>
            </a:pPr>
            <a:r>
              <a:rPr lang="en-US" sz="2200" dirty="0">
                <a:solidFill>
                  <a:prstClr val="black"/>
                </a:solidFill>
              </a:rPr>
              <a:t>Font type is Calibri</a:t>
            </a:r>
          </a:p>
          <a:p>
            <a:pPr lvl="2">
              <a:defRPr/>
            </a:pPr>
            <a:r>
              <a:rPr lang="en-US" sz="2000" dirty="0">
                <a:solidFill>
                  <a:prstClr val="black"/>
                </a:solidFill>
              </a:rPr>
              <a:t>It is advised in one slide maximum 6 bullets</a:t>
            </a:r>
          </a:p>
          <a:p>
            <a:pPr lvl="3">
              <a:defRPr/>
            </a:pPr>
            <a:r>
              <a:rPr lang="en-US" sz="1800" dirty="0">
                <a:solidFill>
                  <a:prstClr val="black"/>
                </a:solidFill>
              </a:rPr>
              <a:t>We recommend you use images on slides</a:t>
            </a:r>
          </a:p>
          <a:p>
            <a:pPr lvl="3">
              <a:defRPr/>
            </a:pPr>
            <a:r>
              <a:rPr lang="en-US" sz="1800" dirty="0">
                <a:solidFill>
                  <a:prstClr val="black"/>
                </a:solidFill>
              </a:rPr>
              <a:t>You can change partner logos on front page</a:t>
            </a:r>
          </a:p>
          <a:p>
            <a:pPr lvl="4">
              <a:defRPr/>
            </a:pPr>
            <a:r>
              <a:rPr lang="en-US" sz="1600" dirty="0">
                <a:solidFill>
                  <a:prstClr val="black"/>
                </a:solidFill>
              </a:rPr>
              <a:t>You have to duplicate this slide for more inside pages</a:t>
            </a:r>
          </a:p>
        </p:txBody>
      </p:sp>
      <p:sp>
        <p:nvSpPr>
          <p:cNvPr id="4" name="Slide Number Placeholder 3"/>
          <p:cNvSpPr>
            <a:spLocks noGrp="1"/>
          </p:cNvSpPr>
          <p:nvPr>
            <p:ph type="sldNum" sz="quarter" idx="10"/>
          </p:nvPr>
        </p:nvSpPr>
        <p:spPr/>
        <p:txBody>
          <a:bodyPr/>
          <a:lstStyle/>
          <a:p>
            <a:fld id="{EC6EAC7D-5A89-47C2-8ABA-56C9C2DEF7A4}" type="slidenum">
              <a:rPr lang="en-US" smtClean="0"/>
              <a:pPr/>
              <a:t>13</a:t>
            </a:fld>
            <a:endParaRPr lang="en-US"/>
          </a:p>
        </p:txBody>
      </p:sp>
    </p:spTree>
    <p:extLst>
      <p:ext uri="{BB962C8B-B14F-4D97-AF65-F5344CB8AC3E}">
        <p14:creationId xmlns:p14="http://schemas.microsoft.com/office/powerpoint/2010/main" val="24951129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marR="0" indent="-228600" algn="l" defTabSz="914400" rtl="0" eaLnBrk="1" fontAlgn="auto" latinLnBrk="0" hangingPunct="1">
              <a:lnSpc>
                <a:spcPct val="100000"/>
              </a:lnSpc>
              <a:spcBef>
                <a:spcPts val="0"/>
              </a:spcBef>
              <a:spcAft>
                <a:spcPts val="0"/>
              </a:spcAft>
              <a:buClrTx/>
              <a:buSzTx/>
              <a:buFont typeface="+mj-lt"/>
              <a:buNone/>
              <a:tabLst/>
              <a:defRPr/>
            </a:pPr>
            <a:endParaRPr lang="en-US" sz="1200" dirty="0"/>
          </a:p>
        </p:txBody>
      </p:sp>
      <p:sp>
        <p:nvSpPr>
          <p:cNvPr id="5" name="Slide Image Placeholder 4"/>
          <p:cNvSpPr>
            <a:spLocks noGrp="1" noRot="1" noChangeAspect="1"/>
          </p:cNvSpPr>
          <p:nvPr>
            <p:ph type="sldImg"/>
          </p:nvPr>
        </p:nvSpPr>
        <p:spPr>
          <a:xfrm>
            <a:off x="539750" y="503238"/>
            <a:ext cx="3143250" cy="2359025"/>
          </a:xfrm>
        </p:spPr>
      </p:sp>
    </p:spTree>
    <p:extLst>
      <p:ext uri="{BB962C8B-B14F-4D97-AF65-F5344CB8AC3E}">
        <p14:creationId xmlns:p14="http://schemas.microsoft.com/office/powerpoint/2010/main" val="17419706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marR="0" indent="-228600" algn="l" defTabSz="914400" rtl="0" eaLnBrk="1" fontAlgn="auto" latinLnBrk="0" hangingPunct="1">
              <a:lnSpc>
                <a:spcPct val="100000"/>
              </a:lnSpc>
              <a:spcBef>
                <a:spcPts val="0"/>
              </a:spcBef>
              <a:spcAft>
                <a:spcPts val="0"/>
              </a:spcAft>
              <a:buClrTx/>
              <a:buSzTx/>
              <a:buFont typeface="+mj-lt"/>
              <a:buNone/>
              <a:tabLst/>
              <a:defRPr/>
            </a:pPr>
            <a:endParaRPr lang="en-US" sz="1200" dirty="0"/>
          </a:p>
        </p:txBody>
      </p:sp>
      <p:sp>
        <p:nvSpPr>
          <p:cNvPr id="5" name="Slide Image Placeholder 4"/>
          <p:cNvSpPr>
            <a:spLocks noGrp="1" noRot="1" noChangeAspect="1"/>
          </p:cNvSpPr>
          <p:nvPr>
            <p:ph type="sldImg"/>
          </p:nvPr>
        </p:nvSpPr>
        <p:spPr>
          <a:xfrm>
            <a:off x="539750" y="503238"/>
            <a:ext cx="3143250" cy="2359025"/>
          </a:xfrm>
        </p:spPr>
      </p:sp>
    </p:spTree>
    <p:extLst>
      <p:ext uri="{BB962C8B-B14F-4D97-AF65-F5344CB8AC3E}">
        <p14:creationId xmlns:p14="http://schemas.microsoft.com/office/powerpoint/2010/main" val="33004897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Typically</a:t>
            </a:r>
            <a:r>
              <a:rPr lang="en-US" baseline="0" dirty="0"/>
              <a:t> we focus on our output and wave our hands about how it will translate into impact</a:t>
            </a:r>
          </a:p>
          <a:p>
            <a:r>
              <a:rPr lang="en-US" baseline="0" dirty="0" err="1"/>
              <a:t>ToC</a:t>
            </a:r>
            <a:r>
              <a:rPr lang="en-US" baseline="0" dirty="0"/>
              <a:t> makes us spell out why it will work and helps us sharpen our thinking and prioritize what we need to pay attention to</a:t>
            </a:r>
            <a:endParaRPr lang="en-US" dirty="0"/>
          </a:p>
        </p:txBody>
      </p:sp>
      <p:sp>
        <p:nvSpPr>
          <p:cNvPr id="4" name="Slide Number Placeholder 3"/>
          <p:cNvSpPr>
            <a:spLocks noGrp="1"/>
          </p:cNvSpPr>
          <p:nvPr>
            <p:ph type="sldNum" sz="quarter" idx="10"/>
          </p:nvPr>
        </p:nvSpPr>
        <p:spPr/>
        <p:txBody>
          <a:bodyPr/>
          <a:lstStyle/>
          <a:p>
            <a:fld id="{56553430-BFE6-4C97-ABA6-5165184CDD05}"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21885908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EC6EAC7D-5A89-47C2-8ABA-56C9C2DEF7A4}" type="slidenum">
              <a:rPr lang="en-US" smtClean="0"/>
              <a:pPr/>
              <a:t>26</a:t>
            </a:fld>
            <a:endParaRPr lang="en-US"/>
          </a:p>
        </p:txBody>
      </p:sp>
    </p:spTree>
    <p:extLst>
      <p:ext uri="{BB962C8B-B14F-4D97-AF65-F5344CB8AC3E}">
        <p14:creationId xmlns:p14="http://schemas.microsoft.com/office/powerpoint/2010/main" val="41731905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lvl="0"/>
            <a:r>
              <a:rPr lang="en-US" sz="2800" dirty="0"/>
              <a:t>Page title minimum of 30 points and maximum</a:t>
            </a:r>
            <a:br>
              <a:rPr lang="en-US" sz="2800" dirty="0"/>
            </a:br>
            <a:r>
              <a:rPr lang="en-US" sz="2800" dirty="0"/>
              <a:t>of two lines</a:t>
            </a:r>
          </a:p>
          <a:p>
            <a:pPr fontAlgn="base">
              <a:lnSpc>
                <a:spcPct val="200000"/>
              </a:lnSpc>
              <a:spcAft>
                <a:spcPts val="1200"/>
              </a:spcAft>
              <a:defRPr/>
            </a:pPr>
            <a:r>
              <a:rPr lang="en-US" sz="2600" dirty="0">
                <a:solidFill>
                  <a:prstClr val="black"/>
                </a:solidFill>
              </a:rPr>
              <a:t>Main point 6 point smaller than slide title</a:t>
            </a:r>
          </a:p>
          <a:p>
            <a:pPr lvl="1">
              <a:defRPr/>
            </a:pPr>
            <a:r>
              <a:rPr lang="en-US" sz="2200" dirty="0">
                <a:solidFill>
                  <a:prstClr val="black"/>
                </a:solidFill>
              </a:rPr>
              <a:t>Bullet points 4 point less than main point</a:t>
            </a:r>
          </a:p>
          <a:p>
            <a:pPr lvl="1">
              <a:defRPr/>
            </a:pPr>
            <a:r>
              <a:rPr lang="en-US" sz="2200" dirty="0">
                <a:solidFill>
                  <a:prstClr val="black"/>
                </a:solidFill>
              </a:rPr>
              <a:t>Font type is Calibri</a:t>
            </a:r>
          </a:p>
          <a:p>
            <a:pPr lvl="2">
              <a:defRPr/>
            </a:pPr>
            <a:r>
              <a:rPr lang="en-US" sz="2000" dirty="0">
                <a:solidFill>
                  <a:prstClr val="black"/>
                </a:solidFill>
              </a:rPr>
              <a:t>It is advised in one slide maximum 6 bullets</a:t>
            </a:r>
          </a:p>
          <a:p>
            <a:pPr lvl="3">
              <a:defRPr/>
            </a:pPr>
            <a:r>
              <a:rPr lang="en-US" sz="1800" dirty="0">
                <a:solidFill>
                  <a:prstClr val="black"/>
                </a:solidFill>
              </a:rPr>
              <a:t>We recommend you use images on slides</a:t>
            </a:r>
          </a:p>
          <a:p>
            <a:pPr lvl="3">
              <a:defRPr/>
            </a:pPr>
            <a:r>
              <a:rPr lang="en-US" sz="1800" dirty="0">
                <a:solidFill>
                  <a:prstClr val="black"/>
                </a:solidFill>
              </a:rPr>
              <a:t>You can change partner logos on front page</a:t>
            </a:r>
          </a:p>
          <a:p>
            <a:pPr lvl="4">
              <a:defRPr/>
            </a:pPr>
            <a:r>
              <a:rPr lang="en-US" sz="1600" dirty="0">
                <a:solidFill>
                  <a:prstClr val="black"/>
                </a:solidFill>
              </a:rPr>
              <a:t>You have to duplicate this slide for more inside pages</a:t>
            </a:r>
          </a:p>
        </p:txBody>
      </p:sp>
      <p:sp>
        <p:nvSpPr>
          <p:cNvPr id="4" name="Slide Number Placeholder 3"/>
          <p:cNvSpPr>
            <a:spLocks noGrp="1"/>
          </p:cNvSpPr>
          <p:nvPr>
            <p:ph type="sldNum" sz="quarter" idx="10"/>
          </p:nvPr>
        </p:nvSpPr>
        <p:spPr/>
        <p:txBody>
          <a:bodyPr/>
          <a:lstStyle/>
          <a:p>
            <a:fld id="{EC6EAC7D-5A89-47C2-8ABA-56C9C2DEF7A4}" type="slidenum">
              <a:rPr lang="en-US" smtClean="0"/>
              <a:pPr/>
              <a:t>2</a:t>
            </a:fld>
            <a:endParaRPr lang="en-US"/>
          </a:p>
        </p:txBody>
      </p:sp>
    </p:spTree>
    <p:extLst>
      <p:ext uri="{BB962C8B-B14F-4D97-AF65-F5344CB8AC3E}">
        <p14:creationId xmlns:p14="http://schemas.microsoft.com/office/powerpoint/2010/main" val="5751403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marR="0" indent="-228600" algn="l" defTabSz="914400" rtl="0" eaLnBrk="1" fontAlgn="auto" latinLnBrk="0" hangingPunct="1">
              <a:lnSpc>
                <a:spcPct val="100000"/>
              </a:lnSpc>
              <a:spcBef>
                <a:spcPts val="0"/>
              </a:spcBef>
              <a:spcAft>
                <a:spcPts val="0"/>
              </a:spcAft>
              <a:buClrTx/>
              <a:buSzTx/>
              <a:buFont typeface="+mj-lt"/>
              <a:buNone/>
              <a:tabLst/>
              <a:defRPr/>
            </a:pPr>
            <a:endParaRPr lang="en-US" sz="1200" dirty="0"/>
          </a:p>
        </p:txBody>
      </p:sp>
      <p:sp>
        <p:nvSpPr>
          <p:cNvPr id="5" name="Slide Image Placeholder 4"/>
          <p:cNvSpPr>
            <a:spLocks noGrp="1" noRot="1" noChangeAspect="1"/>
          </p:cNvSpPr>
          <p:nvPr>
            <p:ph type="sldImg"/>
          </p:nvPr>
        </p:nvSpPr>
        <p:spPr>
          <a:xfrm>
            <a:off x="539750" y="503238"/>
            <a:ext cx="3143250" cy="2359025"/>
          </a:xfrm>
        </p:spPr>
      </p:sp>
    </p:spTree>
    <p:extLst>
      <p:ext uri="{BB962C8B-B14F-4D97-AF65-F5344CB8AC3E}">
        <p14:creationId xmlns:p14="http://schemas.microsoft.com/office/powerpoint/2010/main" val="40854277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lvl="0"/>
            <a:r>
              <a:rPr lang="en-US" sz="2800" dirty="0"/>
              <a:t>Page title minimum of 30 points and maximum</a:t>
            </a:r>
            <a:br>
              <a:rPr lang="en-US" sz="2800" dirty="0"/>
            </a:br>
            <a:r>
              <a:rPr lang="en-US" sz="2800" dirty="0"/>
              <a:t>of two lines</a:t>
            </a:r>
          </a:p>
          <a:p>
            <a:pPr fontAlgn="base">
              <a:lnSpc>
                <a:spcPct val="200000"/>
              </a:lnSpc>
              <a:spcAft>
                <a:spcPts val="1200"/>
              </a:spcAft>
              <a:defRPr/>
            </a:pPr>
            <a:r>
              <a:rPr lang="en-US" sz="2600" dirty="0">
                <a:solidFill>
                  <a:prstClr val="black"/>
                </a:solidFill>
              </a:rPr>
              <a:t>Main point 6 point smaller than slide title</a:t>
            </a:r>
          </a:p>
          <a:p>
            <a:pPr lvl="1">
              <a:defRPr/>
            </a:pPr>
            <a:r>
              <a:rPr lang="en-US" sz="2200" dirty="0">
                <a:solidFill>
                  <a:prstClr val="black"/>
                </a:solidFill>
              </a:rPr>
              <a:t>Bullet points 4 point less than main point</a:t>
            </a:r>
          </a:p>
          <a:p>
            <a:pPr lvl="1">
              <a:defRPr/>
            </a:pPr>
            <a:r>
              <a:rPr lang="en-US" sz="2200" dirty="0">
                <a:solidFill>
                  <a:prstClr val="black"/>
                </a:solidFill>
              </a:rPr>
              <a:t>Font type is Calibri</a:t>
            </a:r>
          </a:p>
          <a:p>
            <a:pPr lvl="2">
              <a:defRPr/>
            </a:pPr>
            <a:r>
              <a:rPr lang="en-US" sz="2000" dirty="0">
                <a:solidFill>
                  <a:prstClr val="black"/>
                </a:solidFill>
              </a:rPr>
              <a:t>It is advised in one slide maximum 6 bullets</a:t>
            </a:r>
          </a:p>
          <a:p>
            <a:pPr lvl="3">
              <a:defRPr/>
            </a:pPr>
            <a:r>
              <a:rPr lang="en-US" sz="1800" dirty="0">
                <a:solidFill>
                  <a:prstClr val="black"/>
                </a:solidFill>
              </a:rPr>
              <a:t>We recommend you use images on slides</a:t>
            </a:r>
          </a:p>
          <a:p>
            <a:pPr lvl="3">
              <a:defRPr/>
            </a:pPr>
            <a:r>
              <a:rPr lang="en-US" sz="1800" dirty="0">
                <a:solidFill>
                  <a:prstClr val="black"/>
                </a:solidFill>
              </a:rPr>
              <a:t>You can change partner logos on front page</a:t>
            </a:r>
          </a:p>
          <a:p>
            <a:pPr lvl="4">
              <a:defRPr/>
            </a:pPr>
            <a:r>
              <a:rPr lang="en-US" sz="1600" dirty="0">
                <a:solidFill>
                  <a:prstClr val="black"/>
                </a:solidFill>
              </a:rPr>
              <a:t>You have to duplicate this slide for more inside pages</a:t>
            </a:r>
          </a:p>
        </p:txBody>
      </p:sp>
      <p:sp>
        <p:nvSpPr>
          <p:cNvPr id="4" name="Slide Number Placeholder 3"/>
          <p:cNvSpPr>
            <a:spLocks noGrp="1"/>
          </p:cNvSpPr>
          <p:nvPr>
            <p:ph type="sldNum" sz="quarter" idx="10"/>
          </p:nvPr>
        </p:nvSpPr>
        <p:spPr/>
        <p:txBody>
          <a:bodyPr/>
          <a:lstStyle/>
          <a:p>
            <a:fld id="{EC6EAC7D-5A89-47C2-8ABA-56C9C2DEF7A4}" type="slidenum">
              <a:rPr lang="en-US" smtClean="0"/>
              <a:pPr/>
              <a:t>4</a:t>
            </a:fld>
            <a:endParaRPr lang="en-US"/>
          </a:p>
        </p:txBody>
      </p:sp>
    </p:spTree>
    <p:extLst>
      <p:ext uri="{BB962C8B-B14F-4D97-AF65-F5344CB8AC3E}">
        <p14:creationId xmlns:p14="http://schemas.microsoft.com/office/powerpoint/2010/main" val="36153153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lvl="0"/>
            <a:r>
              <a:rPr lang="en-US" sz="2800" dirty="0"/>
              <a:t>Page title minimum of 30 points and maximum</a:t>
            </a:r>
            <a:br>
              <a:rPr lang="en-US" sz="2800" dirty="0"/>
            </a:br>
            <a:r>
              <a:rPr lang="en-US" sz="2800" dirty="0"/>
              <a:t>of two lines</a:t>
            </a:r>
          </a:p>
          <a:p>
            <a:pPr fontAlgn="base">
              <a:lnSpc>
                <a:spcPct val="200000"/>
              </a:lnSpc>
              <a:spcAft>
                <a:spcPts val="1200"/>
              </a:spcAft>
              <a:defRPr/>
            </a:pPr>
            <a:r>
              <a:rPr lang="en-US" sz="2600" dirty="0">
                <a:solidFill>
                  <a:prstClr val="black"/>
                </a:solidFill>
              </a:rPr>
              <a:t>Main point 6 point smaller than slide title</a:t>
            </a:r>
          </a:p>
          <a:p>
            <a:pPr lvl="1">
              <a:defRPr/>
            </a:pPr>
            <a:r>
              <a:rPr lang="en-US" sz="2200" dirty="0">
                <a:solidFill>
                  <a:prstClr val="black"/>
                </a:solidFill>
              </a:rPr>
              <a:t>Bullet points 4 point less than main point</a:t>
            </a:r>
          </a:p>
          <a:p>
            <a:pPr lvl="1">
              <a:defRPr/>
            </a:pPr>
            <a:r>
              <a:rPr lang="en-US" sz="2200" dirty="0">
                <a:solidFill>
                  <a:prstClr val="black"/>
                </a:solidFill>
              </a:rPr>
              <a:t>Font type is Calibri</a:t>
            </a:r>
          </a:p>
          <a:p>
            <a:pPr lvl="2">
              <a:defRPr/>
            </a:pPr>
            <a:r>
              <a:rPr lang="en-US" sz="2000" dirty="0">
                <a:solidFill>
                  <a:prstClr val="black"/>
                </a:solidFill>
              </a:rPr>
              <a:t>It is advised in one slide maximum 6 bullets</a:t>
            </a:r>
          </a:p>
          <a:p>
            <a:pPr lvl="3">
              <a:defRPr/>
            </a:pPr>
            <a:r>
              <a:rPr lang="en-US" sz="1800" dirty="0">
                <a:solidFill>
                  <a:prstClr val="black"/>
                </a:solidFill>
              </a:rPr>
              <a:t>We recommend you use images on slides</a:t>
            </a:r>
          </a:p>
          <a:p>
            <a:pPr lvl="3">
              <a:defRPr/>
            </a:pPr>
            <a:r>
              <a:rPr lang="en-US" sz="1800" dirty="0">
                <a:solidFill>
                  <a:prstClr val="black"/>
                </a:solidFill>
              </a:rPr>
              <a:t>You can change partner logos on front page</a:t>
            </a:r>
          </a:p>
          <a:p>
            <a:pPr lvl="4">
              <a:defRPr/>
            </a:pPr>
            <a:r>
              <a:rPr lang="en-US" sz="1600" dirty="0">
                <a:solidFill>
                  <a:prstClr val="black"/>
                </a:solidFill>
              </a:rPr>
              <a:t>You have to duplicate this slide for more inside pages</a:t>
            </a:r>
          </a:p>
        </p:txBody>
      </p:sp>
      <p:sp>
        <p:nvSpPr>
          <p:cNvPr id="4" name="Slide Number Placeholder 3"/>
          <p:cNvSpPr>
            <a:spLocks noGrp="1"/>
          </p:cNvSpPr>
          <p:nvPr>
            <p:ph type="sldNum" sz="quarter" idx="10"/>
          </p:nvPr>
        </p:nvSpPr>
        <p:spPr/>
        <p:txBody>
          <a:bodyPr/>
          <a:lstStyle/>
          <a:p>
            <a:fld id="{EC6EAC7D-5A89-47C2-8ABA-56C9C2DEF7A4}" type="slidenum">
              <a:rPr lang="en-US" smtClean="0"/>
              <a:pPr/>
              <a:t>5</a:t>
            </a:fld>
            <a:endParaRPr lang="en-US"/>
          </a:p>
        </p:txBody>
      </p:sp>
    </p:spTree>
    <p:extLst>
      <p:ext uri="{BB962C8B-B14F-4D97-AF65-F5344CB8AC3E}">
        <p14:creationId xmlns:p14="http://schemas.microsoft.com/office/powerpoint/2010/main" val="38590694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lvl="0"/>
            <a:r>
              <a:rPr lang="en-US" sz="2800" dirty="0"/>
              <a:t>Page title minimum of 30 points and maximum</a:t>
            </a:r>
            <a:br>
              <a:rPr lang="en-US" sz="2800" dirty="0"/>
            </a:br>
            <a:r>
              <a:rPr lang="en-US" sz="2800" dirty="0"/>
              <a:t>of two lines</a:t>
            </a:r>
          </a:p>
          <a:p>
            <a:pPr fontAlgn="base">
              <a:lnSpc>
                <a:spcPct val="200000"/>
              </a:lnSpc>
              <a:spcAft>
                <a:spcPts val="1200"/>
              </a:spcAft>
              <a:defRPr/>
            </a:pPr>
            <a:r>
              <a:rPr lang="en-US" sz="2600" dirty="0">
                <a:solidFill>
                  <a:prstClr val="black"/>
                </a:solidFill>
              </a:rPr>
              <a:t>Main point 6 point smaller than slide title</a:t>
            </a:r>
          </a:p>
          <a:p>
            <a:pPr lvl="1">
              <a:defRPr/>
            </a:pPr>
            <a:r>
              <a:rPr lang="en-US" sz="2200" dirty="0">
                <a:solidFill>
                  <a:prstClr val="black"/>
                </a:solidFill>
              </a:rPr>
              <a:t>Bullet points 4 point less than main point</a:t>
            </a:r>
          </a:p>
          <a:p>
            <a:pPr lvl="1">
              <a:defRPr/>
            </a:pPr>
            <a:r>
              <a:rPr lang="en-US" sz="2200" dirty="0">
                <a:solidFill>
                  <a:prstClr val="black"/>
                </a:solidFill>
              </a:rPr>
              <a:t>Font type is Calibri</a:t>
            </a:r>
          </a:p>
          <a:p>
            <a:pPr lvl="2">
              <a:defRPr/>
            </a:pPr>
            <a:r>
              <a:rPr lang="en-US" sz="2000" dirty="0">
                <a:solidFill>
                  <a:prstClr val="black"/>
                </a:solidFill>
              </a:rPr>
              <a:t>It is advised in one slide maximum 6 bullets</a:t>
            </a:r>
          </a:p>
          <a:p>
            <a:pPr lvl="3">
              <a:defRPr/>
            </a:pPr>
            <a:r>
              <a:rPr lang="en-US" sz="1800" dirty="0">
                <a:solidFill>
                  <a:prstClr val="black"/>
                </a:solidFill>
              </a:rPr>
              <a:t>We recommend you use images on slides</a:t>
            </a:r>
          </a:p>
          <a:p>
            <a:pPr lvl="3">
              <a:defRPr/>
            </a:pPr>
            <a:r>
              <a:rPr lang="en-US" sz="1800" dirty="0">
                <a:solidFill>
                  <a:prstClr val="black"/>
                </a:solidFill>
              </a:rPr>
              <a:t>You can change partner logos on front page</a:t>
            </a:r>
          </a:p>
          <a:p>
            <a:pPr lvl="4">
              <a:defRPr/>
            </a:pPr>
            <a:r>
              <a:rPr lang="en-US" sz="1600" dirty="0">
                <a:solidFill>
                  <a:prstClr val="black"/>
                </a:solidFill>
              </a:rPr>
              <a:t>You have to duplicate this slide for more inside pages</a:t>
            </a:r>
          </a:p>
        </p:txBody>
      </p:sp>
      <p:sp>
        <p:nvSpPr>
          <p:cNvPr id="4" name="Slide Number Placeholder 3"/>
          <p:cNvSpPr>
            <a:spLocks noGrp="1"/>
          </p:cNvSpPr>
          <p:nvPr>
            <p:ph type="sldNum" sz="quarter" idx="10"/>
          </p:nvPr>
        </p:nvSpPr>
        <p:spPr/>
        <p:txBody>
          <a:bodyPr/>
          <a:lstStyle/>
          <a:p>
            <a:fld id="{EC6EAC7D-5A89-47C2-8ABA-56C9C2DEF7A4}" type="slidenum">
              <a:rPr lang="en-US" smtClean="0"/>
              <a:pPr/>
              <a:t>6</a:t>
            </a:fld>
            <a:endParaRPr lang="en-US"/>
          </a:p>
        </p:txBody>
      </p:sp>
    </p:spTree>
    <p:extLst>
      <p:ext uri="{BB962C8B-B14F-4D97-AF65-F5344CB8AC3E}">
        <p14:creationId xmlns:p14="http://schemas.microsoft.com/office/powerpoint/2010/main" val="26004122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lvl="0"/>
            <a:r>
              <a:rPr lang="en-US" sz="2800" dirty="0"/>
              <a:t>Page title minimum of 30 points and maximum</a:t>
            </a:r>
            <a:br>
              <a:rPr lang="en-US" sz="2800" dirty="0"/>
            </a:br>
            <a:r>
              <a:rPr lang="en-US" sz="2800" dirty="0"/>
              <a:t>of two lines</a:t>
            </a:r>
          </a:p>
          <a:p>
            <a:pPr fontAlgn="base">
              <a:lnSpc>
                <a:spcPct val="200000"/>
              </a:lnSpc>
              <a:spcAft>
                <a:spcPts val="1200"/>
              </a:spcAft>
              <a:defRPr/>
            </a:pPr>
            <a:r>
              <a:rPr lang="en-US" sz="2600" dirty="0">
                <a:solidFill>
                  <a:prstClr val="black"/>
                </a:solidFill>
              </a:rPr>
              <a:t>Main point 6 point smaller than slide title</a:t>
            </a:r>
          </a:p>
          <a:p>
            <a:pPr lvl="1">
              <a:defRPr/>
            </a:pPr>
            <a:r>
              <a:rPr lang="en-US" sz="2200" dirty="0">
                <a:solidFill>
                  <a:prstClr val="black"/>
                </a:solidFill>
              </a:rPr>
              <a:t>Bullet points 4 point less than main point</a:t>
            </a:r>
          </a:p>
          <a:p>
            <a:pPr lvl="1">
              <a:defRPr/>
            </a:pPr>
            <a:r>
              <a:rPr lang="en-US" sz="2200" dirty="0">
                <a:solidFill>
                  <a:prstClr val="black"/>
                </a:solidFill>
              </a:rPr>
              <a:t>Font type is Calibri</a:t>
            </a:r>
          </a:p>
          <a:p>
            <a:pPr lvl="2">
              <a:defRPr/>
            </a:pPr>
            <a:r>
              <a:rPr lang="en-US" sz="2000" dirty="0">
                <a:solidFill>
                  <a:prstClr val="black"/>
                </a:solidFill>
              </a:rPr>
              <a:t>It is advised in one slide maximum 6 bullets</a:t>
            </a:r>
          </a:p>
          <a:p>
            <a:pPr lvl="3">
              <a:defRPr/>
            </a:pPr>
            <a:r>
              <a:rPr lang="en-US" sz="1800" dirty="0">
                <a:solidFill>
                  <a:prstClr val="black"/>
                </a:solidFill>
              </a:rPr>
              <a:t>We recommend you use images on slides</a:t>
            </a:r>
          </a:p>
          <a:p>
            <a:pPr lvl="3">
              <a:defRPr/>
            </a:pPr>
            <a:r>
              <a:rPr lang="en-US" sz="1800" dirty="0">
                <a:solidFill>
                  <a:prstClr val="black"/>
                </a:solidFill>
              </a:rPr>
              <a:t>You can change partner logos on front page</a:t>
            </a:r>
          </a:p>
          <a:p>
            <a:pPr lvl="4">
              <a:defRPr/>
            </a:pPr>
            <a:r>
              <a:rPr lang="en-US" sz="1600" dirty="0">
                <a:solidFill>
                  <a:prstClr val="black"/>
                </a:solidFill>
              </a:rPr>
              <a:t>You have to duplicate this slide for more inside pages</a:t>
            </a:r>
          </a:p>
        </p:txBody>
      </p:sp>
      <p:sp>
        <p:nvSpPr>
          <p:cNvPr id="4" name="Slide Number Placeholder 3"/>
          <p:cNvSpPr>
            <a:spLocks noGrp="1"/>
          </p:cNvSpPr>
          <p:nvPr>
            <p:ph type="sldNum" sz="quarter" idx="10"/>
          </p:nvPr>
        </p:nvSpPr>
        <p:spPr/>
        <p:txBody>
          <a:bodyPr/>
          <a:lstStyle/>
          <a:p>
            <a:fld id="{EC6EAC7D-5A89-47C2-8ABA-56C9C2DEF7A4}" type="slidenum">
              <a:rPr lang="en-US" smtClean="0"/>
              <a:pPr/>
              <a:t>7</a:t>
            </a:fld>
            <a:endParaRPr lang="en-US"/>
          </a:p>
        </p:txBody>
      </p:sp>
    </p:spTree>
    <p:extLst>
      <p:ext uri="{BB962C8B-B14F-4D97-AF65-F5344CB8AC3E}">
        <p14:creationId xmlns:p14="http://schemas.microsoft.com/office/powerpoint/2010/main" val="28478114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marR="0" indent="-228600" algn="l" defTabSz="914400" rtl="0" eaLnBrk="1" fontAlgn="auto" latinLnBrk="0" hangingPunct="1">
              <a:lnSpc>
                <a:spcPct val="100000"/>
              </a:lnSpc>
              <a:spcBef>
                <a:spcPts val="0"/>
              </a:spcBef>
              <a:spcAft>
                <a:spcPts val="0"/>
              </a:spcAft>
              <a:buClrTx/>
              <a:buSzTx/>
              <a:buFont typeface="+mj-lt"/>
              <a:buNone/>
              <a:tabLst/>
              <a:defRPr/>
            </a:pPr>
            <a:endParaRPr lang="en-US" sz="1200" dirty="0"/>
          </a:p>
        </p:txBody>
      </p:sp>
      <p:sp>
        <p:nvSpPr>
          <p:cNvPr id="5" name="Slide Image Placeholder 4"/>
          <p:cNvSpPr>
            <a:spLocks noGrp="1" noRot="1" noChangeAspect="1"/>
          </p:cNvSpPr>
          <p:nvPr>
            <p:ph type="sldImg"/>
          </p:nvPr>
        </p:nvSpPr>
        <p:spPr>
          <a:xfrm>
            <a:off x="539750" y="503238"/>
            <a:ext cx="3143250" cy="2359025"/>
          </a:xfrm>
        </p:spPr>
      </p:sp>
    </p:spTree>
    <p:extLst>
      <p:ext uri="{BB962C8B-B14F-4D97-AF65-F5344CB8AC3E}">
        <p14:creationId xmlns:p14="http://schemas.microsoft.com/office/powerpoint/2010/main" val="5945677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lvl="0"/>
            <a:r>
              <a:rPr lang="en-US" sz="2800" dirty="0"/>
              <a:t>Page title minimum of 30 points and maximum</a:t>
            </a:r>
            <a:br>
              <a:rPr lang="en-US" sz="2800" dirty="0"/>
            </a:br>
            <a:r>
              <a:rPr lang="en-US" sz="2800" dirty="0"/>
              <a:t>of two lines</a:t>
            </a:r>
          </a:p>
          <a:p>
            <a:pPr fontAlgn="base">
              <a:lnSpc>
                <a:spcPct val="200000"/>
              </a:lnSpc>
              <a:spcAft>
                <a:spcPts val="1200"/>
              </a:spcAft>
              <a:defRPr/>
            </a:pPr>
            <a:r>
              <a:rPr lang="en-US" sz="2600" dirty="0">
                <a:solidFill>
                  <a:prstClr val="black"/>
                </a:solidFill>
              </a:rPr>
              <a:t>Main point 6 point smaller than slide title</a:t>
            </a:r>
          </a:p>
          <a:p>
            <a:pPr lvl="1">
              <a:defRPr/>
            </a:pPr>
            <a:r>
              <a:rPr lang="en-US" sz="2200" dirty="0">
                <a:solidFill>
                  <a:prstClr val="black"/>
                </a:solidFill>
              </a:rPr>
              <a:t>Bullet points 4 point less than main point</a:t>
            </a:r>
          </a:p>
          <a:p>
            <a:pPr lvl="1">
              <a:defRPr/>
            </a:pPr>
            <a:r>
              <a:rPr lang="en-US" sz="2200" dirty="0">
                <a:solidFill>
                  <a:prstClr val="black"/>
                </a:solidFill>
              </a:rPr>
              <a:t>Font type is Calibri</a:t>
            </a:r>
          </a:p>
          <a:p>
            <a:pPr lvl="2">
              <a:defRPr/>
            </a:pPr>
            <a:r>
              <a:rPr lang="en-US" sz="2000" dirty="0">
                <a:solidFill>
                  <a:prstClr val="black"/>
                </a:solidFill>
              </a:rPr>
              <a:t>It is advised in one slide maximum 6 bullets</a:t>
            </a:r>
          </a:p>
          <a:p>
            <a:pPr lvl="3">
              <a:defRPr/>
            </a:pPr>
            <a:r>
              <a:rPr lang="en-US" sz="1800" dirty="0">
                <a:solidFill>
                  <a:prstClr val="black"/>
                </a:solidFill>
              </a:rPr>
              <a:t>We recommend you use images on slides</a:t>
            </a:r>
          </a:p>
          <a:p>
            <a:pPr lvl="3">
              <a:defRPr/>
            </a:pPr>
            <a:r>
              <a:rPr lang="en-US" sz="1800" dirty="0">
                <a:solidFill>
                  <a:prstClr val="black"/>
                </a:solidFill>
              </a:rPr>
              <a:t>You can change partner logos on front page</a:t>
            </a:r>
          </a:p>
          <a:p>
            <a:pPr lvl="4">
              <a:defRPr/>
            </a:pPr>
            <a:r>
              <a:rPr lang="en-US" sz="1600" dirty="0">
                <a:solidFill>
                  <a:prstClr val="black"/>
                </a:solidFill>
              </a:rPr>
              <a:t>You have to duplicate this slide for more inside pages</a:t>
            </a:r>
          </a:p>
        </p:txBody>
      </p:sp>
      <p:sp>
        <p:nvSpPr>
          <p:cNvPr id="4" name="Slide Number Placeholder 3"/>
          <p:cNvSpPr>
            <a:spLocks noGrp="1"/>
          </p:cNvSpPr>
          <p:nvPr>
            <p:ph type="sldNum" sz="quarter" idx="10"/>
          </p:nvPr>
        </p:nvSpPr>
        <p:spPr/>
        <p:txBody>
          <a:bodyPr/>
          <a:lstStyle/>
          <a:p>
            <a:fld id="{EC6EAC7D-5A89-47C2-8ABA-56C9C2DEF7A4}" type="slidenum">
              <a:rPr lang="en-US" smtClean="0"/>
              <a:pPr/>
              <a:t>11</a:t>
            </a:fld>
            <a:endParaRPr lang="en-US"/>
          </a:p>
        </p:txBody>
      </p:sp>
    </p:spTree>
    <p:extLst>
      <p:ext uri="{BB962C8B-B14F-4D97-AF65-F5344CB8AC3E}">
        <p14:creationId xmlns:p14="http://schemas.microsoft.com/office/powerpoint/2010/main" val="273335100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livestock.cgiar.org/" TargetMode="External"/><Relationship Id="rId7"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hyperlink" Target="http://www.cgiar.org/about-us/our-funders" TargetMode="External"/><Relationship Id="rId5" Type="http://schemas.openxmlformats.org/officeDocument/2006/relationships/image" Target="cid:image001.png@01D16D8C.9C905A10" TargetMode="External"/><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7" name="Text Placeholder 6"/>
          <p:cNvSpPr>
            <a:spLocks noGrp="1"/>
          </p:cNvSpPr>
          <p:nvPr>
            <p:ph type="body" sz="quarter" idx="10" hasCustomPrompt="1"/>
          </p:nvPr>
        </p:nvSpPr>
        <p:spPr>
          <a:xfrm>
            <a:off x="1752600" y="2133600"/>
            <a:ext cx="6324600" cy="685800"/>
          </a:xfrm>
        </p:spPr>
        <p:txBody>
          <a:bodyPr>
            <a:normAutofit/>
          </a:bodyPr>
          <a:lstStyle>
            <a:lvl1pPr marL="0" indent="0" algn="ctr">
              <a:buNone/>
              <a:defRPr sz="3600">
                <a:solidFill>
                  <a:schemeClr val="tx1">
                    <a:lumMod val="50000"/>
                    <a:lumOff val="50000"/>
                  </a:schemeClr>
                </a:solidFill>
              </a:defRPr>
            </a:lvl1pPr>
          </a:lstStyle>
          <a:p>
            <a:pPr lvl="0"/>
            <a:r>
              <a:rPr lang="en-US" dirty="0"/>
              <a:t>Title of presentation </a:t>
            </a:r>
          </a:p>
        </p:txBody>
      </p:sp>
      <p:sp>
        <p:nvSpPr>
          <p:cNvPr id="11" name="Text Placeholder 10"/>
          <p:cNvSpPr>
            <a:spLocks noGrp="1"/>
          </p:cNvSpPr>
          <p:nvPr>
            <p:ph type="body" sz="quarter" idx="11" hasCustomPrompt="1"/>
          </p:nvPr>
        </p:nvSpPr>
        <p:spPr>
          <a:xfrm>
            <a:off x="1752600" y="3581400"/>
            <a:ext cx="6324600" cy="495300"/>
          </a:xfrm>
        </p:spPr>
        <p:txBody>
          <a:bodyPr>
            <a:normAutofit/>
          </a:bodyPr>
          <a:lstStyle>
            <a:lvl1pPr marL="0" indent="0" algn="ctr">
              <a:buNone/>
              <a:defRPr sz="2400" i="1">
                <a:solidFill>
                  <a:schemeClr val="tx1">
                    <a:lumMod val="50000"/>
                    <a:lumOff val="50000"/>
                  </a:schemeClr>
                </a:solidFill>
              </a:defRPr>
            </a:lvl1pPr>
          </a:lstStyle>
          <a:p>
            <a:pPr lvl="0"/>
            <a:r>
              <a:rPr lang="en-US" dirty="0"/>
              <a:t>Author(s)</a:t>
            </a:r>
          </a:p>
        </p:txBody>
      </p:sp>
      <p:sp>
        <p:nvSpPr>
          <p:cNvPr id="13" name="Text Placeholder 12"/>
          <p:cNvSpPr>
            <a:spLocks noGrp="1"/>
          </p:cNvSpPr>
          <p:nvPr>
            <p:ph type="body" sz="quarter" idx="12" hasCustomPrompt="1"/>
          </p:nvPr>
        </p:nvSpPr>
        <p:spPr>
          <a:xfrm>
            <a:off x="1752600" y="4572000"/>
            <a:ext cx="6324600" cy="762000"/>
          </a:xfrm>
        </p:spPr>
        <p:txBody>
          <a:bodyPr>
            <a:normAutofit/>
          </a:bodyPr>
          <a:lstStyle>
            <a:lvl1pPr marL="0" indent="0" algn="ctr">
              <a:buNone/>
              <a:defRPr sz="2000">
                <a:solidFill>
                  <a:schemeClr val="tx1">
                    <a:lumMod val="50000"/>
                    <a:lumOff val="50000"/>
                  </a:schemeClr>
                </a:solidFill>
              </a:defRPr>
            </a:lvl1pPr>
          </a:lstStyle>
          <a:p>
            <a:pPr>
              <a:defRPr/>
            </a:pPr>
            <a:r>
              <a:rPr lang="en-US" sz="2000" dirty="0">
                <a:solidFill>
                  <a:prstClr val="white">
                    <a:lumMod val="65000"/>
                  </a:prstClr>
                </a:solidFill>
              </a:rPr>
              <a:t>Event name, Place, Date(s)</a:t>
            </a: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150012" y="5943600"/>
            <a:ext cx="5633274" cy="663321"/>
          </a:xfrm>
          <a:prstGeom prst="rect">
            <a:avLst/>
          </a:prstGeom>
        </p:spPr>
      </p:pic>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1657350"/>
          </a:xfrm>
          <a:prstGeom prst="rect">
            <a:avLst/>
          </a:prstGeom>
        </p:spPr>
      </p:pic>
    </p:spTree>
  </p:cSld>
  <p:clrMapOvr>
    <a:masterClrMapping/>
  </p:clrMapOvr>
  <p:transition spd="slow">
    <p:wipe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stretch>
            <a:fillRect/>
          </a:stretch>
        </p:blipFill>
        <p:spPr>
          <a:xfrm>
            <a:off x="0" y="0"/>
            <a:ext cx="1645089" cy="6858000"/>
          </a:xfrm>
          <a:prstGeom prst="rect">
            <a:avLst/>
          </a:prstGeom>
        </p:spPr>
      </p:pic>
      <p:sp>
        <p:nvSpPr>
          <p:cNvPr id="10" name="Text Placeholder 9"/>
          <p:cNvSpPr>
            <a:spLocks noGrp="1"/>
          </p:cNvSpPr>
          <p:nvPr>
            <p:ph type="body" sz="quarter" idx="11" hasCustomPrompt="1"/>
          </p:nvPr>
        </p:nvSpPr>
        <p:spPr>
          <a:xfrm>
            <a:off x="990600" y="381000"/>
            <a:ext cx="7543800" cy="1143000"/>
          </a:xfrm>
        </p:spPr>
        <p:txBody>
          <a:bodyPr>
            <a:noAutofit/>
          </a:bodyPr>
          <a:lstStyle>
            <a:lvl1pPr marL="0" indent="0">
              <a:buNone/>
              <a:defRPr sz="3000"/>
            </a:lvl1pPr>
            <a:lvl2pPr marL="457200" indent="0">
              <a:buNone/>
              <a:defRPr/>
            </a:lvl2pPr>
            <a:lvl3pPr marL="914400" indent="0">
              <a:buNone/>
              <a:defRPr/>
            </a:lvl3pPr>
            <a:lvl4pPr marL="1371600" indent="0">
              <a:buNone/>
              <a:defRPr/>
            </a:lvl4pPr>
            <a:lvl5pPr marL="1828800" indent="0">
              <a:buNone/>
              <a:defRPr/>
            </a:lvl5pPr>
          </a:lstStyle>
          <a:p>
            <a:pPr lvl="0"/>
            <a:r>
              <a:rPr lang="en-US" dirty="0"/>
              <a:t>Page title minimum of 30 points and maximum</a:t>
            </a:r>
            <a:br>
              <a:rPr lang="en-US" dirty="0"/>
            </a:br>
            <a:r>
              <a:rPr lang="en-US" dirty="0"/>
              <a:t>of two lines</a:t>
            </a:r>
          </a:p>
        </p:txBody>
      </p:sp>
      <p:sp>
        <p:nvSpPr>
          <p:cNvPr id="12" name="Text Placeholder 11"/>
          <p:cNvSpPr>
            <a:spLocks noGrp="1"/>
          </p:cNvSpPr>
          <p:nvPr>
            <p:ph type="body" sz="quarter" idx="12" hasCustomPrompt="1"/>
          </p:nvPr>
        </p:nvSpPr>
        <p:spPr>
          <a:xfrm>
            <a:off x="990600" y="1905000"/>
            <a:ext cx="7467600" cy="3810000"/>
          </a:xfrm>
        </p:spPr>
        <p:txBody>
          <a:bodyPr/>
          <a:lstStyle>
            <a:lvl1pPr marL="342900" marR="0" indent="-342900" algn="l" defTabSz="914400" rtl="0" eaLnBrk="1" fontAlgn="base" latinLnBrk="0" hangingPunct="1">
              <a:lnSpc>
                <a:spcPct val="100000"/>
              </a:lnSpc>
              <a:spcBef>
                <a:spcPct val="20000"/>
              </a:spcBef>
              <a:spcAft>
                <a:spcPts val="600"/>
              </a:spcAft>
              <a:buClrTx/>
              <a:buSzTx/>
              <a:buFont typeface="Arial" pitchFamily="34" charset="0"/>
              <a:buChar char="•"/>
              <a:tabLst/>
              <a:defRPr sz="2400"/>
            </a:lvl1pPr>
            <a:lvl2pPr marL="742950" marR="0" indent="-285750" algn="l" defTabSz="914400" rtl="0" eaLnBrk="1" fontAlgn="auto" latinLnBrk="0" hangingPunct="1">
              <a:lnSpc>
                <a:spcPct val="100000"/>
              </a:lnSpc>
              <a:spcBef>
                <a:spcPct val="20000"/>
              </a:spcBef>
              <a:spcAft>
                <a:spcPts val="0"/>
              </a:spcAft>
              <a:buClrTx/>
              <a:buSzTx/>
              <a:buFont typeface="Arial" pitchFamily="34" charset="0"/>
              <a:buChar char="–"/>
              <a:tabLst/>
              <a:defRPr/>
            </a:lvl2pPr>
            <a:lvl3pPr marL="1143000" marR="0" indent="-228600" algn="l" defTabSz="914400" rtl="0" eaLnBrk="1" fontAlgn="auto" latinLnBrk="0" hangingPunct="1">
              <a:lnSpc>
                <a:spcPct val="100000"/>
              </a:lnSpc>
              <a:spcBef>
                <a:spcPct val="20000"/>
              </a:spcBef>
              <a:spcAft>
                <a:spcPts val="0"/>
              </a:spcAft>
              <a:buClrTx/>
              <a:buSzTx/>
              <a:buFont typeface="Arial" pitchFamily="34" charset="0"/>
              <a:buChar char="•"/>
              <a:tabLst/>
              <a:defRPr/>
            </a:lvl3pPr>
            <a:lvl4pPr marL="1600200" marR="0" indent="-228600" algn="l" defTabSz="914400" rtl="0" eaLnBrk="1" fontAlgn="auto" latinLnBrk="0" hangingPunct="1">
              <a:lnSpc>
                <a:spcPct val="100000"/>
              </a:lnSpc>
              <a:spcBef>
                <a:spcPct val="20000"/>
              </a:spcBef>
              <a:spcAft>
                <a:spcPts val="0"/>
              </a:spcAft>
              <a:buClrTx/>
              <a:buSzTx/>
              <a:buFont typeface="Arial" pitchFamily="34" charset="0"/>
              <a:buChar char="–"/>
              <a:tabLst/>
              <a:defRPr/>
            </a:lvl4pPr>
            <a:lvl5pPr marL="2057400" marR="0" indent="-228600" algn="l" defTabSz="914400" rtl="0" eaLnBrk="1" fontAlgn="auto" latinLnBrk="0" hangingPunct="1">
              <a:lnSpc>
                <a:spcPct val="100000"/>
              </a:lnSpc>
              <a:spcBef>
                <a:spcPct val="20000"/>
              </a:spcBef>
              <a:spcAft>
                <a:spcPts val="0"/>
              </a:spcAft>
              <a:buClrTx/>
              <a:buSzTx/>
              <a:buFont typeface="Arial" pitchFamily="34" charset="0"/>
              <a:buChar char="»"/>
              <a:tabLst/>
              <a:defRPr/>
            </a:lvl5pPr>
          </a:lstStyle>
          <a:p>
            <a:pPr marL="342900" marR="0" lvl="0" indent="-342900" algn="l" defTabSz="914400" rtl="0" eaLnBrk="1" fontAlgn="base" latinLnBrk="0" hangingPunct="1">
              <a:lnSpc>
                <a:spcPct val="200000"/>
              </a:lnSpc>
              <a:spcBef>
                <a:spcPct val="20000"/>
              </a:spcBef>
              <a:spcAft>
                <a:spcPts val="1200"/>
              </a:spcAft>
              <a:buClrTx/>
              <a:buSzTx/>
              <a:buFont typeface="Arial" pitchFamily="34" charset="0"/>
              <a:buChar char="•"/>
              <a:tabLst/>
              <a:defRPr/>
            </a:pPr>
            <a:r>
              <a:rPr kumimoji="0" lang="en-US" sz="2600" b="0" i="0" u="none" strike="noStrike" kern="1200" cap="none" spc="0" normalizeH="0" baseline="0" noProof="0" dirty="0">
                <a:ln>
                  <a:noFill/>
                </a:ln>
                <a:solidFill>
                  <a:prstClr val="black"/>
                </a:solidFill>
                <a:effectLst/>
                <a:uLnTx/>
                <a:uFillTx/>
                <a:latin typeface="+mn-lt"/>
                <a:ea typeface="+mn-ea"/>
                <a:cs typeface="+mn-cs"/>
              </a:rPr>
              <a:t>Main point 6 point smaller than slide title</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200" b="0" i="0" u="none" strike="noStrike" kern="1200" cap="none" spc="0" normalizeH="0" baseline="0" noProof="0" dirty="0">
                <a:ln>
                  <a:noFill/>
                </a:ln>
                <a:solidFill>
                  <a:prstClr val="black"/>
                </a:solidFill>
                <a:effectLst/>
                <a:uLnTx/>
                <a:uFillTx/>
                <a:latin typeface="+mn-lt"/>
                <a:ea typeface="+mn-ea"/>
                <a:cs typeface="+mn-cs"/>
              </a:rPr>
              <a:t>Bullet points 4 point less than main point</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200" b="0" i="0" u="none" strike="noStrike" kern="1200" cap="none" spc="0" normalizeH="0" baseline="0" noProof="0" dirty="0">
                <a:ln>
                  <a:noFill/>
                </a:ln>
                <a:solidFill>
                  <a:prstClr val="black"/>
                </a:solidFill>
                <a:effectLst/>
                <a:uLnTx/>
                <a:uFillTx/>
                <a:latin typeface="+mn-lt"/>
                <a:ea typeface="+mn-ea"/>
                <a:cs typeface="+mn-cs"/>
              </a:rPr>
              <a:t>Font type is Calibri</a:t>
            </a:r>
          </a:p>
          <a:p>
            <a:pPr marL="1143000" marR="0" lvl="2" indent="-2286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000" b="0" i="0" u="none" strike="noStrike" kern="1200" cap="none" spc="0" normalizeH="0" baseline="0" noProof="0" dirty="0">
                <a:ln>
                  <a:noFill/>
                </a:ln>
                <a:solidFill>
                  <a:prstClr val="black"/>
                </a:solidFill>
                <a:effectLst/>
                <a:uLnTx/>
                <a:uFillTx/>
                <a:latin typeface="+mn-lt"/>
                <a:ea typeface="+mn-ea"/>
                <a:cs typeface="+mn-cs"/>
              </a:rPr>
              <a:t>It is advised in one slide maximum 6 bullets</a:t>
            </a:r>
          </a:p>
          <a:p>
            <a:pPr marL="1600200" marR="0" lvl="3" indent="-2286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1800" b="0" i="0" u="none" strike="noStrike" kern="1200" cap="none" spc="0" normalizeH="0" baseline="0" noProof="0" dirty="0">
                <a:ln>
                  <a:noFill/>
                </a:ln>
                <a:solidFill>
                  <a:prstClr val="black"/>
                </a:solidFill>
                <a:effectLst/>
                <a:uLnTx/>
                <a:uFillTx/>
                <a:latin typeface="+mn-lt"/>
                <a:ea typeface="+mn-ea"/>
                <a:cs typeface="+mn-cs"/>
              </a:rPr>
              <a:t>We recommend you use images on slides</a:t>
            </a:r>
          </a:p>
          <a:p>
            <a:pPr marL="1600200" marR="0" lvl="3" indent="-2286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1800" b="0" i="0" u="none" strike="noStrike" kern="1200" cap="none" spc="0" normalizeH="0" baseline="0" noProof="0" dirty="0">
                <a:ln>
                  <a:noFill/>
                </a:ln>
                <a:solidFill>
                  <a:prstClr val="black"/>
                </a:solidFill>
                <a:effectLst/>
                <a:uLnTx/>
                <a:uFillTx/>
                <a:latin typeface="+mn-lt"/>
                <a:ea typeface="+mn-ea"/>
                <a:cs typeface="+mn-cs"/>
              </a:rPr>
              <a:t>You can change partner logos on front page</a:t>
            </a:r>
          </a:p>
          <a:p>
            <a:pPr marL="2057400" marR="0" lvl="4" indent="-2286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1600" b="0" i="0" u="none" strike="noStrike" kern="1200" cap="none" spc="0" normalizeH="0" baseline="0" noProof="0" dirty="0">
                <a:ln>
                  <a:noFill/>
                </a:ln>
                <a:solidFill>
                  <a:prstClr val="black"/>
                </a:solidFill>
                <a:effectLst/>
                <a:uLnTx/>
                <a:uFillTx/>
                <a:latin typeface="+mn-lt"/>
                <a:ea typeface="+mn-ea"/>
                <a:cs typeface="+mn-cs"/>
              </a:rPr>
              <a:t>You have to duplicate this slide for more inside pages</a:t>
            </a:r>
          </a:p>
        </p:txBody>
      </p:sp>
    </p:spTree>
  </p:cSld>
  <p:clrMapOvr>
    <a:masterClrMapping/>
  </p:clrMapOvr>
  <p:transition spd="slow">
    <p:wipe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parator page">
    <p:spTree>
      <p:nvGrpSpPr>
        <p:cNvPr id="1" name=""/>
        <p:cNvGrpSpPr/>
        <p:nvPr/>
      </p:nvGrpSpPr>
      <p:grpSpPr>
        <a:xfrm>
          <a:off x="0" y="0"/>
          <a:ext cx="0" cy="0"/>
          <a:chOff x="0" y="0"/>
          <a:chExt cx="0" cy="0"/>
        </a:xfrm>
      </p:grpSpPr>
      <p:sp>
        <p:nvSpPr>
          <p:cNvPr id="7" name="Text Placeholder 6"/>
          <p:cNvSpPr>
            <a:spLocks noGrp="1"/>
          </p:cNvSpPr>
          <p:nvPr>
            <p:ph type="body" sz="quarter" idx="10" hasCustomPrompt="1"/>
          </p:nvPr>
        </p:nvSpPr>
        <p:spPr>
          <a:xfrm>
            <a:off x="1752600" y="2514600"/>
            <a:ext cx="6324600" cy="2438400"/>
          </a:xfrm>
        </p:spPr>
        <p:txBody>
          <a:bodyPr>
            <a:normAutofit/>
          </a:bodyPr>
          <a:lstStyle>
            <a:lvl1pPr marL="0" indent="0" algn="ctr">
              <a:buNone/>
              <a:defRPr sz="3600">
                <a:solidFill>
                  <a:schemeClr val="tx1">
                    <a:lumMod val="50000"/>
                    <a:lumOff val="50000"/>
                  </a:schemeClr>
                </a:solidFill>
              </a:defRPr>
            </a:lvl1pPr>
          </a:lstStyle>
          <a:p>
            <a:pPr lvl="0"/>
            <a:r>
              <a:rPr lang="en-US" dirty="0"/>
              <a:t>Separator Page </a:t>
            </a:r>
            <a:br>
              <a:rPr lang="en-US" dirty="0"/>
            </a:br>
            <a:r>
              <a:rPr lang="en-US" dirty="0"/>
              <a:t>Minimum 0f 30 point </a:t>
            </a:r>
            <a:br>
              <a:rPr lang="en-US" dirty="0"/>
            </a:br>
            <a:r>
              <a:rPr lang="en-US" dirty="0"/>
              <a:t>and maximum of 2 lines</a:t>
            </a:r>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1657350"/>
          </a:xfrm>
          <a:prstGeom prst="rect">
            <a:avLst/>
          </a:prstGeom>
        </p:spPr>
      </p:pic>
    </p:spTree>
    <p:extLst>
      <p:ext uri="{BB962C8B-B14F-4D97-AF65-F5344CB8AC3E}">
        <p14:creationId xmlns:p14="http://schemas.microsoft.com/office/powerpoint/2010/main" val="3062134617"/>
      </p:ext>
    </p:extLst>
  </p:cSld>
  <p:clrMapOvr>
    <a:masterClrMapping/>
  </p:clrMapOvr>
  <p:transition spd="slow">
    <p:wipe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Picture">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524000" y="381000"/>
            <a:ext cx="7239000" cy="6248400"/>
          </a:xfrm>
        </p:spPr>
        <p:txBody>
          <a:bodyPr/>
          <a:lstStyle>
            <a:lvl1pPr>
              <a:defRPr/>
            </a:lvl1pPr>
          </a:lstStyle>
          <a:p>
            <a:r>
              <a:rPr lang="en-US" dirty="0"/>
              <a:t>Click on the Icon to add a picture</a:t>
            </a:r>
          </a:p>
        </p:txBody>
      </p:sp>
      <p:pic>
        <p:nvPicPr>
          <p:cNvPr id="3" name="Picture 2"/>
          <p:cNvPicPr>
            <a:picLocks noChangeAspect="1"/>
          </p:cNvPicPr>
          <p:nvPr userDrawn="1"/>
        </p:nvPicPr>
        <p:blipFill>
          <a:blip r:embed="rId2"/>
          <a:stretch>
            <a:fillRect/>
          </a:stretch>
        </p:blipFill>
        <p:spPr>
          <a:xfrm>
            <a:off x="0" y="0"/>
            <a:ext cx="1645089"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a:stretch>
            <a:fillRect/>
          </a:stretch>
        </p:blipFill>
        <p:spPr>
          <a:xfrm>
            <a:off x="0" y="0"/>
            <a:ext cx="1645089" cy="6858000"/>
          </a:xfrm>
          <a:prstGeom prst="rect">
            <a:avLst/>
          </a:prstGeom>
        </p:spPr>
      </p:pic>
      <p:sp>
        <p:nvSpPr>
          <p:cNvPr id="9" name="TextBox 8"/>
          <p:cNvSpPr txBox="1"/>
          <p:nvPr userDrawn="1"/>
        </p:nvSpPr>
        <p:spPr>
          <a:xfrm>
            <a:off x="2177100" y="2057400"/>
            <a:ext cx="4891467" cy="1354217"/>
          </a:xfrm>
          <a:prstGeom prst="rect">
            <a:avLst/>
          </a:prstGeom>
          <a:noFill/>
        </p:spPr>
        <p:txBody>
          <a:bodyPr wrap="none" rtlCol="0">
            <a:spAutoFit/>
          </a:bodyPr>
          <a:lstStyle/>
          <a:p>
            <a:pPr algn="ctr"/>
            <a:r>
              <a:rPr kumimoji="0" lang="en-US" sz="2400" b="0" i="0" u="none" strike="noStrike" kern="1200" cap="none" spc="0" normalizeH="0" baseline="0" noProof="0" dirty="0">
                <a:ln>
                  <a:noFill/>
                </a:ln>
                <a:solidFill>
                  <a:prstClr val="white">
                    <a:lumMod val="65000"/>
                  </a:prstClr>
                </a:solidFill>
                <a:effectLst/>
                <a:uLnTx/>
                <a:uFillTx/>
                <a:latin typeface="+mn-lt"/>
                <a:ea typeface="+mj-ea"/>
                <a:cs typeface="Arial" pitchFamily="34" charset="0"/>
              </a:rPr>
              <a:t>CGIAR Research Program on Livestock</a:t>
            </a:r>
            <a:r>
              <a:rPr kumimoji="0" lang="en-US" sz="2400" b="0" i="0" u="none" strike="noStrike" kern="1200" cap="none" spc="0" normalizeH="0" baseline="0" noProof="0" dirty="0">
                <a:ln>
                  <a:noFill/>
                </a:ln>
                <a:solidFill>
                  <a:prstClr val="black"/>
                </a:solidFill>
                <a:effectLst/>
                <a:uLnTx/>
                <a:uFillTx/>
                <a:latin typeface="+mn-lt"/>
                <a:ea typeface="+mj-ea"/>
                <a:cs typeface="Arial" pitchFamily="34" charset="0"/>
              </a:rPr>
              <a:t/>
            </a:r>
            <a:br>
              <a:rPr kumimoji="0" lang="en-US" sz="2400" b="0" i="0" u="none" strike="noStrike" kern="1200" cap="none" spc="0" normalizeH="0" baseline="0" noProof="0" dirty="0">
                <a:ln>
                  <a:noFill/>
                </a:ln>
                <a:solidFill>
                  <a:prstClr val="black"/>
                </a:solidFill>
                <a:effectLst/>
                <a:uLnTx/>
                <a:uFillTx/>
                <a:latin typeface="+mn-lt"/>
                <a:ea typeface="+mj-ea"/>
                <a:cs typeface="Arial" pitchFamily="34" charset="0"/>
              </a:rPr>
            </a:br>
            <a:r>
              <a:rPr kumimoji="0" lang="en-US" sz="2000" b="0" i="0" u="none" strike="noStrike" kern="1200" cap="none" spc="0" normalizeH="0" baseline="0" noProof="0" dirty="0">
                <a:ln>
                  <a:noFill/>
                </a:ln>
                <a:solidFill>
                  <a:prstClr val="black"/>
                </a:solidFill>
                <a:effectLst/>
                <a:uLnTx/>
                <a:uFillTx/>
                <a:latin typeface="+mn-lt"/>
                <a:ea typeface="+mj-ea"/>
                <a:cs typeface="Arial" pitchFamily="34" charset="0"/>
              </a:rPr>
              <a:t/>
            </a:r>
            <a:br>
              <a:rPr kumimoji="0" lang="en-US" sz="2000" b="0" i="0" u="none" strike="noStrike" kern="1200" cap="none" spc="0" normalizeH="0" baseline="0" noProof="0" dirty="0">
                <a:ln>
                  <a:noFill/>
                </a:ln>
                <a:solidFill>
                  <a:prstClr val="black"/>
                </a:solidFill>
                <a:effectLst/>
                <a:uLnTx/>
                <a:uFillTx/>
                <a:latin typeface="+mn-lt"/>
                <a:ea typeface="+mj-ea"/>
                <a:cs typeface="Arial" pitchFamily="34" charset="0"/>
              </a:rPr>
            </a:br>
            <a:r>
              <a:rPr kumimoji="0" lang="en-US" sz="2000" b="0" i="0" u="none" strike="noStrike" kern="1200" cap="none" spc="0" normalizeH="0" baseline="0" noProof="0" dirty="0">
                <a:ln>
                  <a:noFill/>
                </a:ln>
                <a:solidFill>
                  <a:prstClr val="black"/>
                </a:solidFill>
                <a:effectLst/>
                <a:uLnTx/>
                <a:uFillTx/>
                <a:latin typeface="+mn-lt"/>
                <a:ea typeface="+mj-ea"/>
                <a:cs typeface="Arial" pitchFamily="34" charset="0"/>
                <a:hlinkClick r:id="rId3"/>
              </a:rPr>
              <a:t>livestock.cgiar.org</a:t>
            </a:r>
            <a:r>
              <a:rPr kumimoji="0" lang="en-US" sz="1800" b="0" i="0" u="none" strike="noStrike" kern="1200" cap="none" spc="0" normalizeH="0" baseline="0" noProof="0" dirty="0">
                <a:ln>
                  <a:noFill/>
                </a:ln>
                <a:solidFill>
                  <a:prstClr val="black"/>
                </a:solidFill>
                <a:effectLst/>
                <a:uLnTx/>
                <a:uFillTx/>
                <a:latin typeface="Arial" pitchFamily="34" charset="0"/>
                <a:ea typeface="+mj-ea"/>
                <a:cs typeface="Arial" pitchFamily="34" charset="0"/>
              </a:rPr>
              <a:t/>
            </a:r>
            <a:br>
              <a:rPr kumimoji="0" lang="en-US" sz="1800" b="0" i="0" u="none" strike="noStrike" kern="1200" cap="none" spc="0" normalizeH="0" baseline="0" noProof="0" dirty="0">
                <a:ln>
                  <a:noFill/>
                </a:ln>
                <a:solidFill>
                  <a:prstClr val="black"/>
                </a:solidFill>
                <a:effectLst/>
                <a:uLnTx/>
                <a:uFillTx/>
                <a:latin typeface="Arial" pitchFamily="34" charset="0"/>
                <a:ea typeface="+mj-ea"/>
                <a:cs typeface="Arial" pitchFamily="34" charset="0"/>
              </a:rPr>
            </a:br>
            <a:endParaRPr lang="en-US" dirty="0"/>
          </a:p>
        </p:txBody>
      </p:sp>
      <p:sp>
        <p:nvSpPr>
          <p:cNvPr id="7" name="TextBox 6"/>
          <p:cNvSpPr txBox="1"/>
          <p:nvPr userDrawn="1"/>
        </p:nvSpPr>
        <p:spPr>
          <a:xfrm>
            <a:off x="1295400" y="5983069"/>
            <a:ext cx="7543800" cy="461665"/>
          </a:xfrm>
          <a:prstGeom prst="rect">
            <a:avLst/>
          </a:prstGeom>
          <a:noFill/>
        </p:spPr>
        <p:txBody>
          <a:bodyPr wrap="square" rtlCol="0">
            <a:spAutoFit/>
          </a:bodyPr>
          <a:lstStyle/>
          <a:p>
            <a:pPr algn="ctr"/>
            <a:r>
              <a:rPr lang="en-US" sz="1200" dirty="0"/>
              <a:t>The </a:t>
            </a:r>
            <a:r>
              <a:rPr lang="en-US" sz="1200" b="1" dirty="0"/>
              <a:t>CGIAR Research Program on Livestock </a:t>
            </a:r>
            <a:r>
              <a:rPr lang="en-US" sz="1200" dirty="0"/>
              <a:t>aims to increase the productivity and profitability</a:t>
            </a:r>
            <a:r>
              <a:rPr lang="en-GB" sz="1200" kern="1200" dirty="0">
                <a:solidFill>
                  <a:schemeClr val="tx1"/>
                </a:solidFill>
                <a:effectLst/>
                <a:latin typeface="+mn-lt"/>
                <a:ea typeface="+mn-ea"/>
                <a:cs typeface="+mn-cs"/>
              </a:rPr>
              <a:t> of livestock </a:t>
            </a:r>
            <a:r>
              <a:rPr lang="en-GB" sz="1200" kern="1200" dirty="0" err="1">
                <a:solidFill>
                  <a:schemeClr val="tx1"/>
                </a:solidFill>
                <a:effectLst/>
                <a:latin typeface="+mn-lt"/>
                <a:ea typeface="+mn-ea"/>
                <a:cs typeface="+mn-cs"/>
              </a:rPr>
              <a:t>agri</a:t>
            </a:r>
            <a:r>
              <a:rPr lang="en-GB" sz="1200" kern="1200" dirty="0">
                <a:solidFill>
                  <a:schemeClr val="tx1"/>
                </a:solidFill>
                <a:effectLst/>
                <a:latin typeface="+mn-lt"/>
                <a:ea typeface="+mn-ea"/>
                <a:cs typeface="+mn-cs"/>
              </a:rPr>
              <a:t>-food systems in sustainable ways, making meat, milk and eggs more available and affordable across the developing world</a:t>
            </a:r>
            <a:r>
              <a:rPr lang="en-US" sz="1200" dirty="0"/>
              <a:t>.</a:t>
            </a:r>
          </a:p>
        </p:txBody>
      </p:sp>
      <p:sp>
        <p:nvSpPr>
          <p:cNvPr id="10" name="TextBox 6"/>
          <p:cNvSpPr txBox="1">
            <a:spLocks noChangeArrowheads="1"/>
          </p:cNvSpPr>
          <p:nvPr userDrawn="1"/>
        </p:nvSpPr>
        <p:spPr bwMode="auto">
          <a:xfrm>
            <a:off x="2514600" y="6550968"/>
            <a:ext cx="60960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l" eaLnBrk="1" fontAlgn="auto" hangingPunct="1">
              <a:spcBef>
                <a:spcPts val="0"/>
              </a:spcBef>
              <a:spcAft>
                <a:spcPts val="0"/>
              </a:spcAft>
              <a:buClr>
                <a:srgbClr val="5F0500"/>
              </a:buClr>
              <a:defRPr/>
            </a:pPr>
            <a:r>
              <a:rPr lang="en-GB" sz="1000" kern="1200" dirty="0">
                <a:solidFill>
                  <a:schemeClr val="tx1"/>
                </a:solidFill>
                <a:effectLst/>
                <a:latin typeface="+mn-lt"/>
                <a:ea typeface="+mn-ea"/>
                <a:cs typeface="Arial" charset="0"/>
              </a:rPr>
              <a:t>This presentation is licensed for use under the Creative Commons Attribution 4.0 International Licence.</a:t>
            </a:r>
            <a:endParaRPr lang="en-US" sz="1000" dirty="0">
              <a:latin typeface="+mn-lt"/>
            </a:endParaRPr>
          </a:p>
        </p:txBody>
      </p:sp>
      <p:pic>
        <p:nvPicPr>
          <p:cNvPr id="11" name="Picture 10" descr="cc-by 88x31.png"/>
          <p:cNvPicPr/>
          <p:nvPr userDrawn="1"/>
        </p:nvPicPr>
        <p:blipFill>
          <a:blip r:embed="rId4" r:link="rId5" cstate="email">
            <a:extLst>
              <a:ext uri="{28A0092B-C50C-407E-A947-70E740481C1C}">
                <a14:useLocalDpi xmlns:a14="http://schemas.microsoft.com/office/drawing/2010/main" val="0"/>
              </a:ext>
            </a:extLst>
          </a:blip>
          <a:srcRect/>
          <a:stretch>
            <a:fillRect/>
          </a:stretch>
        </p:blipFill>
        <p:spPr bwMode="auto">
          <a:xfrm>
            <a:off x="1927860" y="6569511"/>
            <a:ext cx="586740" cy="207645"/>
          </a:xfrm>
          <a:prstGeom prst="rect">
            <a:avLst/>
          </a:prstGeom>
          <a:noFill/>
          <a:ln>
            <a:noFill/>
          </a:ln>
        </p:spPr>
      </p:pic>
      <p:sp>
        <p:nvSpPr>
          <p:cNvPr id="14" name="TextBox 13"/>
          <p:cNvSpPr txBox="1"/>
          <p:nvPr userDrawn="1"/>
        </p:nvSpPr>
        <p:spPr>
          <a:xfrm>
            <a:off x="1295400" y="4992469"/>
            <a:ext cx="7543800" cy="461665"/>
          </a:xfrm>
          <a:prstGeom prst="rect">
            <a:avLst/>
          </a:prstGeom>
          <a:noFill/>
        </p:spPr>
        <p:txBody>
          <a:bodyPr wrap="square" rtlCol="0">
            <a:spAutoFit/>
          </a:bodyPr>
          <a:lstStyle/>
          <a:p>
            <a:r>
              <a:rPr lang="en-GB" sz="1200" kern="1200" dirty="0">
                <a:solidFill>
                  <a:schemeClr val="tx1"/>
                </a:solidFill>
                <a:effectLst/>
                <a:latin typeface="+mn-lt"/>
                <a:ea typeface="+mn-ea"/>
                <a:cs typeface="+mn-cs"/>
              </a:rPr>
              <a:t>The program thanks all donors and organizations which globally support its work through their contributions to the </a:t>
            </a:r>
            <a:r>
              <a:rPr lang="en-GB" sz="1200" u="sng" kern="1200" dirty="0">
                <a:solidFill>
                  <a:schemeClr val="tx1"/>
                </a:solidFill>
                <a:effectLst/>
                <a:latin typeface="+mn-lt"/>
                <a:ea typeface="+mn-ea"/>
                <a:cs typeface="+mn-cs"/>
                <a:hlinkClick r:id="rId6"/>
              </a:rPr>
              <a:t>CGIAR system</a:t>
            </a:r>
            <a:endParaRPr lang="en-US" sz="1200" kern="1200" dirty="0">
              <a:solidFill>
                <a:schemeClr val="tx1"/>
              </a:solidFill>
              <a:effectLst/>
              <a:latin typeface="+mn-lt"/>
              <a:ea typeface="+mn-ea"/>
              <a:cs typeface="+mn-cs"/>
            </a:endParaRPr>
          </a:p>
        </p:txBody>
      </p:sp>
      <p:pic>
        <p:nvPicPr>
          <p:cNvPr id="3" name="Picture 2"/>
          <p:cNvPicPr>
            <a:picLocks noChangeAspect="1"/>
          </p:cNvPicPr>
          <p:nvPr userDrawn="1"/>
        </p:nvPicPr>
        <p:blipFill>
          <a:blip r:embed="rId7" cstate="email">
            <a:extLst>
              <a:ext uri="{28A0092B-C50C-407E-A947-70E740481C1C}">
                <a14:useLocalDpi xmlns:a14="http://schemas.microsoft.com/office/drawing/2010/main" val="0"/>
              </a:ext>
            </a:extLst>
          </a:blip>
          <a:stretch>
            <a:fillRect/>
          </a:stretch>
        </p:blipFill>
        <p:spPr>
          <a:xfrm>
            <a:off x="2057400" y="3818286"/>
            <a:ext cx="5387340" cy="634362"/>
          </a:xfrm>
          <a:prstGeom prst="rect">
            <a:avLst/>
          </a:prstGeom>
        </p:spPr>
      </p:pic>
    </p:spTree>
  </p:cSld>
  <p:clrMapOvr>
    <a:masterClrMapping/>
  </p:clrMapOvr>
  <p:transition spd="slow">
    <p:wipe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1E7C886-6C5C-49BB-9F37-C42061E9C83E}"/>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xmlns="" id="{4F29EA41-54A8-4AD3-B2FA-7E4E5FE4A89E}"/>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xmlns="" id="{DCE01560-1D7C-45B2-B2BA-3730098904F0}"/>
              </a:ext>
            </a:extLst>
          </p:cNvPr>
          <p:cNvSpPr>
            <a:spLocks noGrp="1"/>
          </p:cNvSpPr>
          <p:nvPr>
            <p:ph type="dt" sz="half" idx="10"/>
          </p:nvPr>
        </p:nvSpPr>
        <p:spPr>
          <a:xfrm>
            <a:off x="628650" y="6356351"/>
            <a:ext cx="2057400" cy="365125"/>
          </a:xfrm>
          <a:prstGeom prst="rect">
            <a:avLst/>
          </a:prstGeom>
        </p:spPr>
        <p:txBody>
          <a:bodyPr/>
          <a:lstStyle/>
          <a:p>
            <a:fld id="{2F3F7867-F764-450A-91FE-49A90B67F8C0}" type="datetimeFigureOut">
              <a:rPr lang="en-US" smtClean="0"/>
              <a:t>13-12-17</a:t>
            </a:fld>
            <a:endParaRPr lang="en-US"/>
          </a:p>
        </p:txBody>
      </p:sp>
      <p:sp>
        <p:nvSpPr>
          <p:cNvPr id="5" name="Footer Placeholder 4">
            <a:extLst>
              <a:ext uri="{FF2B5EF4-FFF2-40B4-BE49-F238E27FC236}">
                <a16:creationId xmlns:a16="http://schemas.microsoft.com/office/drawing/2014/main" xmlns="" id="{C57BBE1B-3D16-4BF3-B9A3-EC78DE78A4EC}"/>
              </a:ext>
            </a:extLst>
          </p:cNvPr>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xmlns="" id="{3E14B76A-5D94-47AF-8C92-ECD8C11FCF5E}"/>
              </a:ext>
            </a:extLst>
          </p:cNvPr>
          <p:cNvSpPr>
            <a:spLocks noGrp="1"/>
          </p:cNvSpPr>
          <p:nvPr>
            <p:ph type="sldNum" sz="quarter" idx="12"/>
          </p:nvPr>
        </p:nvSpPr>
        <p:spPr>
          <a:xfrm>
            <a:off x="6457950" y="6356351"/>
            <a:ext cx="2057400" cy="365125"/>
          </a:xfrm>
          <a:prstGeom prst="rect">
            <a:avLst/>
          </a:prstGeom>
        </p:spPr>
        <p:txBody>
          <a:bodyPr/>
          <a:lstStyle/>
          <a:p>
            <a:fld id="{9F5B314C-3D4B-438F-80B9-EB506A21A345}" type="slidenum">
              <a:rPr lang="en-US" smtClean="0"/>
              <a:t>‹#›</a:t>
            </a:fld>
            <a:endParaRPr lang="en-US"/>
          </a:p>
        </p:txBody>
      </p:sp>
    </p:spTree>
    <p:extLst>
      <p:ext uri="{BB962C8B-B14F-4D97-AF65-F5344CB8AC3E}">
        <p14:creationId xmlns:p14="http://schemas.microsoft.com/office/powerpoint/2010/main" val="38315850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042FB020-0015-4AF2-8142-DFCFA308A648}" type="datetimeFigureOut">
              <a:rPr lang="en-US" smtClean="0">
                <a:solidFill>
                  <a:prstClr val="black">
                    <a:tint val="75000"/>
                  </a:prstClr>
                </a:solidFill>
              </a:rPr>
              <a:pPr/>
              <a:t>13-12-17</a:t>
            </a:fld>
            <a:endParaRPr lang="en-US">
              <a:solidFill>
                <a:prstClr val="black">
                  <a:tint val="75000"/>
                </a:prstClr>
              </a:solidFill>
            </a:endParaRPr>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F5B5FA83-3FE5-4A13-8320-91F45AA81F3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122734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6800" y="274638"/>
            <a:ext cx="77724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66800" y="1600200"/>
            <a:ext cx="7772400" cy="452596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81" r:id="rId3"/>
    <p:sldLayoutId id="2147483680" r:id="rId4"/>
    <p:sldLayoutId id="2147483652" r:id="rId5"/>
    <p:sldLayoutId id="2147483682" r:id="rId6"/>
    <p:sldLayoutId id="2147483683" r:id="rId7"/>
  </p:sldLayoutIdLst>
  <p:transition spd="slow">
    <p:wipe dir="d"/>
  </p:transition>
  <p:txStyles>
    <p:titleStyle>
      <a:lvl1pPr algn="l" defTabSz="914400" rtl="0" eaLnBrk="1" latinLnBrk="0" hangingPunct="1">
        <a:spcBef>
          <a:spcPct val="0"/>
        </a:spcBef>
        <a:buNone/>
        <a:defRPr lang="en-US" sz="4400" kern="1200" dirty="0" smtClean="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image" Target="../media/image8.png"/><Relationship Id="rId1" Type="http://schemas.openxmlformats.org/officeDocument/2006/relationships/slideLayout" Target="../slideLayouts/slideLayout6.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1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5.xml"/><Relationship Id="rId1" Type="http://schemas.openxmlformats.org/officeDocument/2006/relationships/tags" Target="../tags/tag9.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PowerPoint_Presentation1.pptx"/><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7.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295400" y="2324100"/>
            <a:ext cx="6324600" cy="952500"/>
          </a:xfrm>
        </p:spPr>
        <p:txBody>
          <a:bodyPr>
            <a:normAutofit fontScale="92500" lnSpcReduction="20000"/>
          </a:bodyPr>
          <a:lstStyle/>
          <a:p>
            <a:r>
              <a:rPr lang="en-US" dirty="0">
                <a:solidFill>
                  <a:srgbClr val="C00000"/>
                </a:solidFill>
              </a:rPr>
              <a:t>Moving up the livestock ladder: gender and equity</a:t>
            </a:r>
          </a:p>
          <a:p>
            <a:endParaRPr lang="en-US" dirty="0">
              <a:solidFill>
                <a:srgbClr val="C00000"/>
              </a:solidFill>
            </a:endParaRPr>
          </a:p>
        </p:txBody>
      </p:sp>
      <p:sp>
        <p:nvSpPr>
          <p:cNvPr id="3" name="Text Placeholder 2"/>
          <p:cNvSpPr>
            <a:spLocks noGrp="1"/>
          </p:cNvSpPr>
          <p:nvPr>
            <p:ph type="body" sz="quarter" idx="11"/>
          </p:nvPr>
        </p:nvSpPr>
        <p:spPr>
          <a:xfrm>
            <a:off x="1295400" y="3581400"/>
            <a:ext cx="6324600" cy="685800"/>
          </a:xfrm>
        </p:spPr>
        <p:txBody>
          <a:bodyPr>
            <a:normAutofit fontScale="85000" lnSpcReduction="20000"/>
          </a:bodyPr>
          <a:lstStyle/>
          <a:p>
            <a:r>
              <a:rPr lang="en-US" dirty="0"/>
              <a:t>Nicoline de </a:t>
            </a:r>
            <a:r>
              <a:rPr lang="en-US" dirty="0" smtClean="0"/>
              <a:t>Haan, </a:t>
            </a:r>
            <a:r>
              <a:rPr lang="en-US" dirty="0"/>
              <a:t>Wouter Kleijn</a:t>
            </a:r>
          </a:p>
          <a:p>
            <a:r>
              <a:rPr lang="en-US" dirty="0"/>
              <a:t>and team members </a:t>
            </a:r>
          </a:p>
        </p:txBody>
      </p:sp>
      <p:sp>
        <p:nvSpPr>
          <p:cNvPr id="7" name="Text Placeholder 6"/>
          <p:cNvSpPr>
            <a:spLocks noGrp="1"/>
          </p:cNvSpPr>
          <p:nvPr>
            <p:ph type="body" sz="quarter" idx="12"/>
          </p:nvPr>
        </p:nvSpPr>
        <p:spPr>
          <a:xfrm>
            <a:off x="1447800" y="4572000"/>
            <a:ext cx="6324600" cy="762000"/>
          </a:xfrm>
        </p:spPr>
        <p:txBody>
          <a:bodyPr/>
          <a:lstStyle/>
          <a:p>
            <a:r>
              <a:rPr lang="en-US" dirty="0"/>
              <a:t>ISC meeting, Nairobi, 13 Dec 2017</a:t>
            </a:r>
          </a:p>
          <a:p>
            <a:endParaRPr lang="en-US" dirty="0"/>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952500" y="762000"/>
            <a:ext cx="7543800" cy="1143000"/>
          </a:xfrm>
        </p:spPr>
        <p:txBody>
          <a:bodyPr/>
          <a:lstStyle/>
          <a:p>
            <a:r>
              <a:rPr lang="en-US" dirty="0">
                <a:solidFill>
                  <a:srgbClr val="C00000"/>
                </a:solidFill>
              </a:rPr>
              <a:t>Building blocks in the flagships  </a:t>
            </a:r>
          </a:p>
        </p:txBody>
      </p:sp>
      <p:sp>
        <p:nvSpPr>
          <p:cNvPr id="6" name="Rectangle 5"/>
          <p:cNvSpPr/>
          <p:nvPr/>
        </p:nvSpPr>
        <p:spPr>
          <a:xfrm>
            <a:off x="1676400" y="2057400"/>
            <a:ext cx="1912512" cy="117841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t>Gender and genetics:</a:t>
            </a:r>
          </a:p>
          <a:p>
            <a:pPr algn="ctr"/>
            <a:r>
              <a:rPr lang="en-US" sz="1350" dirty="0"/>
              <a:t> Small ruminants and the breeding cycle</a:t>
            </a:r>
          </a:p>
        </p:txBody>
      </p:sp>
      <p:sp>
        <p:nvSpPr>
          <p:cNvPr id="7" name="Rectangle 6"/>
          <p:cNvSpPr/>
          <p:nvPr/>
        </p:nvSpPr>
        <p:spPr>
          <a:xfrm>
            <a:off x="5502320" y="5257800"/>
            <a:ext cx="2968580" cy="92727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t>Gender and animal health: RVF and gendered uptake of vaccines</a:t>
            </a:r>
          </a:p>
        </p:txBody>
      </p:sp>
      <p:sp>
        <p:nvSpPr>
          <p:cNvPr id="8" name="Rectangle 7"/>
          <p:cNvSpPr/>
          <p:nvPr/>
        </p:nvSpPr>
        <p:spPr>
          <a:xfrm>
            <a:off x="4572000" y="1539383"/>
            <a:ext cx="3200400" cy="140701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t>Gender and genetics:</a:t>
            </a:r>
          </a:p>
          <a:p>
            <a:pPr algn="ctr"/>
            <a:r>
              <a:rPr lang="en-US" sz="1350" dirty="0"/>
              <a:t> ACGG and a gender strategy with a voice </a:t>
            </a:r>
          </a:p>
        </p:txBody>
      </p:sp>
      <p:sp>
        <p:nvSpPr>
          <p:cNvPr id="9" name="Rectangle 8"/>
          <p:cNvSpPr/>
          <p:nvPr/>
        </p:nvSpPr>
        <p:spPr>
          <a:xfrm>
            <a:off x="1524000" y="4074018"/>
            <a:ext cx="2064912" cy="12954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t>Gender and fodder/feeds:</a:t>
            </a:r>
          </a:p>
          <a:p>
            <a:pPr algn="ctr"/>
            <a:r>
              <a:rPr lang="en-US" sz="1350" dirty="0"/>
              <a:t> Where are the seed systems for women? </a:t>
            </a:r>
          </a:p>
        </p:txBody>
      </p:sp>
      <p:sp>
        <p:nvSpPr>
          <p:cNvPr id="10" name="Rectangle 9"/>
          <p:cNvSpPr/>
          <p:nvPr/>
        </p:nvSpPr>
        <p:spPr>
          <a:xfrm>
            <a:off x="4038600" y="3398591"/>
            <a:ext cx="3200400" cy="140701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t>Gender and environment:</a:t>
            </a:r>
          </a:p>
          <a:p>
            <a:pPr algn="ctr"/>
            <a:r>
              <a:rPr lang="en-US" sz="1350" dirty="0"/>
              <a:t> RHOMIS, livestock and the bigger numbers </a:t>
            </a:r>
          </a:p>
        </p:txBody>
      </p:sp>
    </p:spTree>
    <p:extLst>
      <p:ext uri="{BB962C8B-B14F-4D97-AF65-F5344CB8AC3E}">
        <p14:creationId xmlns:p14="http://schemas.microsoft.com/office/powerpoint/2010/main" val="8140982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952500" y="762000"/>
            <a:ext cx="7543800" cy="1143000"/>
          </a:xfrm>
        </p:spPr>
        <p:txBody>
          <a:bodyPr/>
          <a:lstStyle/>
          <a:p>
            <a:r>
              <a:rPr lang="en-US" dirty="0">
                <a:solidFill>
                  <a:srgbClr val="C00000"/>
                </a:solidFill>
              </a:rPr>
              <a:t>Our how </a:t>
            </a:r>
          </a:p>
        </p:txBody>
      </p:sp>
      <p:sp>
        <p:nvSpPr>
          <p:cNvPr id="3" name="Text Placeholder 2"/>
          <p:cNvSpPr>
            <a:spLocks noGrp="1"/>
          </p:cNvSpPr>
          <p:nvPr>
            <p:ph type="body" sz="quarter" idx="12"/>
          </p:nvPr>
        </p:nvSpPr>
        <p:spPr>
          <a:xfrm>
            <a:off x="927100" y="1524000"/>
            <a:ext cx="7467600" cy="4724400"/>
          </a:xfrm>
        </p:spPr>
        <p:txBody>
          <a:bodyPr>
            <a:normAutofit/>
          </a:bodyPr>
          <a:lstStyle/>
          <a:p>
            <a:pPr lvl="0">
              <a:spcAft>
                <a:spcPts val="0"/>
              </a:spcAft>
              <a:defRPr/>
            </a:pPr>
            <a:r>
              <a:rPr lang="en-US" sz="2600" dirty="0">
                <a:solidFill>
                  <a:prstClr val="black"/>
                </a:solidFill>
              </a:rPr>
              <a:t>Strategic research: empowerment to move up the ladder </a:t>
            </a:r>
          </a:p>
          <a:p>
            <a:pPr lvl="0">
              <a:spcAft>
                <a:spcPts val="0"/>
              </a:spcAft>
              <a:defRPr/>
            </a:pPr>
            <a:endParaRPr lang="en-US" dirty="0">
              <a:solidFill>
                <a:prstClr val="black"/>
              </a:solidFill>
            </a:endParaRPr>
          </a:p>
          <a:p>
            <a:pPr lvl="0">
              <a:spcAft>
                <a:spcPts val="0"/>
              </a:spcAft>
              <a:defRPr/>
            </a:pPr>
            <a:r>
              <a:rPr lang="en-US" dirty="0">
                <a:solidFill>
                  <a:prstClr val="black"/>
                </a:solidFill>
              </a:rPr>
              <a:t>Conceptual underpinning</a:t>
            </a:r>
            <a:r>
              <a:rPr lang="en-US" sz="2200" dirty="0">
                <a:solidFill>
                  <a:prstClr val="black"/>
                </a:solidFill>
              </a:rPr>
              <a:t>:</a:t>
            </a:r>
          </a:p>
          <a:p>
            <a:pPr lvl="1">
              <a:defRPr/>
            </a:pPr>
            <a:r>
              <a:rPr lang="en-US" dirty="0">
                <a:solidFill>
                  <a:prstClr val="black"/>
                </a:solidFill>
              </a:rPr>
              <a:t>Understanding the access, decision-making, and use of livestock resources</a:t>
            </a:r>
          </a:p>
          <a:p>
            <a:pPr lvl="1">
              <a:defRPr/>
            </a:pPr>
            <a:r>
              <a:rPr lang="en-US" dirty="0">
                <a:solidFill>
                  <a:prstClr val="black"/>
                </a:solidFill>
              </a:rPr>
              <a:t>Developing the capabilities and agency to benefit</a:t>
            </a:r>
          </a:p>
          <a:p>
            <a:pPr lvl="1">
              <a:defRPr/>
            </a:pPr>
            <a:r>
              <a:rPr lang="en-US" dirty="0">
                <a:solidFill>
                  <a:prstClr val="black"/>
                </a:solidFill>
              </a:rPr>
              <a:t>Understanding and transforming the norms and values around livestock </a:t>
            </a:r>
          </a:p>
          <a:p>
            <a:pPr marL="0" indent="0">
              <a:buNone/>
            </a:pPr>
            <a:endParaRPr lang="en-US" dirty="0"/>
          </a:p>
        </p:txBody>
      </p:sp>
    </p:spTree>
    <p:custDataLst>
      <p:tags r:id="rId1"/>
    </p:custDataLst>
    <p:extLst>
      <p:ext uri="{BB962C8B-B14F-4D97-AF65-F5344CB8AC3E}">
        <p14:creationId xmlns:p14="http://schemas.microsoft.com/office/powerpoint/2010/main" val="22753672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916367" y="679047"/>
            <a:ext cx="7543800" cy="1143000"/>
          </a:xfrm>
        </p:spPr>
        <p:txBody>
          <a:bodyPr/>
          <a:lstStyle/>
          <a:p>
            <a:r>
              <a:rPr lang="en-US" dirty="0">
                <a:solidFill>
                  <a:srgbClr val="C00000"/>
                </a:solidFill>
              </a:rPr>
              <a:t>Building blocks for strategic research</a:t>
            </a:r>
          </a:p>
        </p:txBody>
      </p:sp>
      <p:sp>
        <p:nvSpPr>
          <p:cNvPr id="7" name="Rectangle 6"/>
          <p:cNvSpPr/>
          <p:nvPr/>
        </p:nvSpPr>
        <p:spPr>
          <a:xfrm>
            <a:off x="5780021" y="3333770"/>
            <a:ext cx="2968580" cy="92727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t>Are women part of the solution or part of the problem: gender and animal health</a:t>
            </a:r>
          </a:p>
        </p:txBody>
      </p:sp>
      <p:sp>
        <p:nvSpPr>
          <p:cNvPr id="10" name="Rectangle 9"/>
          <p:cNvSpPr/>
          <p:nvPr/>
        </p:nvSpPr>
        <p:spPr>
          <a:xfrm>
            <a:off x="4343400" y="1736344"/>
            <a:ext cx="2847842" cy="121544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t>An Index of Empowerment using livestock: the WELI</a:t>
            </a:r>
          </a:p>
        </p:txBody>
      </p:sp>
      <p:sp>
        <p:nvSpPr>
          <p:cNvPr id="11" name="Rectangle 10"/>
          <p:cNvSpPr/>
          <p:nvPr/>
        </p:nvSpPr>
        <p:spPr>
          <a:xfrm>
            <a:off x="762000" y="1736344"/>
            <a:ext cx="2685245" cy="92727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t>Putting in the time, getting the benefits: gender in livestock production</a:t>
            </a:r>
          </a:p>
        </p:txBody>
      </p:sp>
      <p:sp>
        <p:nvSpPr>
          <p:cNvPr id="12" name="Rectangle 11"/>
          <p:cNvSpPr/>
          <p:nvPr/>
        </p:nvSpPr>
        <p:spPr>
          <a:xfrm>
            <a:off x="1447800" y="2955545"/>
            <a:ext cx="2636949" cy="92727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t>Aiming high: integration of gender in the livestock master plan</a:t>
            </a:r>
          </a:p>
        </p:txBody>
      </p:sp>
      <p:sp>
        <p:nvSpPr>
          <p:cNvPr id="13" name="Rectangle 12"/>
          <p:cNvSpPr/>
          <p:nvPr/>
        </p:nvSpPr>
        <p:spPr>
          <a:xfrm>
            <a:off x="609600" y="4261049"/>
            <a:ext cx="2636949" cy="92727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t>ASF and empowerment: to buy or feed? </a:t>
            </a:r>
          </a:p>
        </p:txBody>
      </p:sp>
      <p:sp>
        <p:nvSpPr>
          <p:cNvPr id="14" name="Rectangle 13"/>
          <p:cNvSpPr/>
          <p:nvPr/>
        </p:nvSpPr>
        <p:spPr>
          <a:xfrm>
            <a:off x="3733800" y="4743198"/>
            <a:ext cx="2636949" cy="92727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t>Along the chain: where are the options for women and how do we ensure the benefits? </a:t>
            </a:r>
          </a:p>
        </p:txBody>
      </p:sp>
      <p:sp>
        <p:nvSpPr>
          <p:cNvPr id="15" name="Rectangle 14"/>
          <p:cNvSpPr/>
          <p:nvPr/>
        </p:nvSpPr>
        <p:spPr>
          <a:xfrm>
            <a:off x="6045826" y="5772772"/>
            <a:ext cx="2869574" cy="92727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dirty="0"/>
              <a:t>Why did the chicken cross the road? Chicken for economic empowerment but what more/ species positionality</a:t>
            </a:r>
          </a:p>
        </p:txBody>
      </p:sp>
    </p:spTree>
    <p:extLst>
      <p:ext uri="{BB962C8B-B14F-4D97-AF65-F5344CB8AC3E}">
        <p14:creationId xmlns:p14="http://schemas.microsoft.com/office/powerpoint/2010/main" val="20774670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animBg="1"/>
      <p:bldP spid="12" grpId="0" animBg="1"/>
      <p:bldP spid="13" grpId="0" animBg="1"/>
      <p:bldP spid="14" grpId="0" animBg="1"/>
      <p:bldP spid="1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952500" y="762000"/>
            <a:ext cx="7543800" cy="1143000"/>
          </a:xfrm>
        </p:spPr>
        <p:txBody>
          <a:bodyPr/>
          <a:lstStyle/>
          <a:p>
            <a:r>
              <a:rPr lang="en-US" dirty="0">
                <a:solidFill>
                  <a:srgbClr val="C00000"/>
                </a:solidFill>
              </a:rPr>
              <a:t>A solid basis:</a:t>
            </a:r>
          </a:p>
        </p:txBody>
      </p:sp>
      <p:sp>
        <p:nvSpPr>
          <p:cNvPr id="3" name="Text Placeholder 2"/>
          <p:cNvSpPr>
            <a:spLocks noGrp="1"/>
          </p:cNvSpPr>
          <p:nvPr>
            <p:ph type="body" sz="quarter" idx="12"/>
          </p:nvPr>
        </p:nvSpPr>
        <p:spPr>
          <a:xfrm>
            <a:off x="1028700" y="1341851"/>
            <a:ext cx="7467600" cy="5334000"/>
          </a:xfrm>
        </p:spPr>
        <p:txBody>
          <a:bodyPr>
            <a:noAutofit/>
          </a:bodyPr>
          <a:lstStyle/>
          <a:p>
            <a:pPr lvl="0">
              <a:defRPr/>
            </a:pPr>
            <a:r>
              <a:rPr lang="en-US" sz="1600" dirty="0">
                <a:solidFill>
                  <a:prstClr val="black"/>
                </a:solidFill>
              </a:rPr>
              <a:t>Solid technical expertise: across ILRI </a:t>
            </a:r>
          </a:p>
          <a:p>
            <a:pPr lvl="0">
              <a:defRPr/>
            </a:pPr>
            <a:r>
              <a:rPr lang="en-US" sz="1600" dirty="0">
                <a:solidFill>
                  <a:prstClr val="black"/>
                </a:solidFill>
              </a:rPr>
              <a:t>Trainings: FAO trainings </a:t>
            </a:r>
          </a:p>
          <a:p>
            <a:pPr lvl="0">
              <a:defRPr/>
            </a:pPr>
            <a:r>
              <a:rPr lang="en-US" sz="1600" dirty="0">
                <a:solidFill>
                  <a:prstClr val="black"/>
                </a:solidFill>
              </a:rPr>
              <a:t>Tools/Methodologies: gender audits, head of household </a:t>
            </a:r>
          </a:p>
          <a:p>
            <a:pPr lvl="0">
              <a:defRPr/>
            </a:pPr>
            <a:r>
              <a:rPr lang="en-US" sz="1600" dirty="0">
                <a:solidFill>
                  <a:prstClr val="black"/>
                </a:solidFill>
              </a:rPr>
              <a:t>Country assessments: Nicaragua, Tunisia, Ethiopia </a:t>
            </a:r>
          </a:p>
          <a:p>
            <a:pPr lvl="0">
              <a:defRPr/>
            </a:pPr>
            <a:r>
              <a:rPr lang="en-US" sz="1600" dirty="0">
                <a:solidFill>
                  <a:prstClr val="black"/>
                </a:solidFill>
              </a:rPr>
              <a:t>A database: documentation</a:t>
            </a:r>
          </a:p>
          <a:p>
            <a:pPr lvl="0">
              <a:defRPr/>
            </a:pPr>
            <a:r>
              <a:rPr lang="en-US" sz="1600" dirty="0">
                <a:solidFill>
                  <a:prstClr val="black"/>
                </a:solidFill>
              </a:rPr>
              <a:t>SIF projects and champions</a:t>
            </a:r>
          </a:p>
          <a:p>
            <a:pPr lvl="1">
              <a:defRPr/>
            </a:pPr>
            <a:r>
              <a:rPr lang="en-US" sz="1600" dirty="0">
                <a:solidFill>
                  <a:prstClr val="black"/>
                </a:solidFill>
              </a:rPr>
              <a:t>Decision-making Power of Women in Livestock and Dairy Production in Jordan (ICARDA)</a:t>
            </a:r>
          </a:p>
          <a:p>
            <a:pPr lvl="1">
              <a:defRPr/>
            </a:pPr>
            <a:r>
              <a:rPr lang="en-US" sz="1600" dirty="0"/>
              <a:t>Baseline Study of Women’s in Livestock in Two Sites in Nicaragua Using the Women’s Empowerment in Livestock Assessment (WELI) (CIAT)</a:t>
            </a:r>
          </a:p>
          <a:p>
            <a:pPr lvl="1">
              <a:defRPr/>
            </a:pPr>
            <a:r>
              <a:rPr lang="en-US" sz="1600" dirty="0"/>
              <a:t>Gender dynamics and social implications of improved planted forages in smallholder piggery and dairy systems in Uganda and Kenya (ILRI) </a:t>
            </a:r>
          </a:p>
          <a:p>
            <a:pPr lvl="1">
              <a:defRPr/>
            </a:pPr>
            <a:r>
              <a:rPr lang="en-US" sz="1600" dirty="0">
                <a:solidFill>
                  <a:prstClr val="black"/>
                </a:solidFill>
              </a:rPr>
              <a:t>Enhancing the FEAST data application to facilitate development of feed strategies which take account of gender (G-FEAST application) (ILRI/KIT)</a:t>
            </a:r>
          </a:p>
          <a:p>
            <a:pPr lvl="1">
              <a:defRPr/>
            </a:pPr>
            <a:r>
              <a:rPr lang="en-US" sz="1600" dirty="0">
                <a:solidFill>
                  <a:prstClr val="black"/>
                </a:solidFill>
              </a:rPr>
              <a:t>Community-based gender transformative approach to reduce risk of zoonotic diseases among small ruminant farmers in the highlands of Ethiopia (ILRI/CIAT) </a:t>
            </a:r>
          </a:p>
          <a:p>
            <a:pPr lvl="0">
              <a:spcAft>
                <a:spcPts val="0"/>
              </a:spcAft>
              <a:defRPr/>
            </a:pPr>
            <a:r>
              <a:rPr lang="en-US" sz="1600" dirty="0">
                <a:solidFill>
                  <a:prstClr val="black"/>
                </a:solidFill>
              </a:rPr>
              <a:t>Budget </a:t>
            </a:r>
            <a:endParaRPr lang="en-US" sz="1400" dirty="0"/>
          </a:p>
        </p:txBody>
      </p:sp>
    </p:spTree>
    <p:custDataLst>
      <p:tags r:id="rId1"/>
    </p:custDataLst>
    <p:extLst>
      <p:ext uri="{BB962C8B-B14F-4D97-AF65-F5344CB8AC3E}">
        <p14:creationId xmlns:p14="http://schemas.microsoft.com/office/powerpoint/2010/main" val="7510868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990600" y="2895600"/>
            <a:ext cx="6324600" cy="2438400"/>
          </a:xfrm>
        </p:spPr>
        <p:txBody>
          <a:bodyPr/>
          <a:lstStyle/>
          <a:p>
            <a:endParaRPr lang="en-US" dirty="0">
              <a:solidFill>
                <a:srgbClr val="C00000"/>
              </a:solidFill>
            </a:endParaRPr>
          </a:p>
          <a:p>
            <a:r>
              <a:rPr lang="en-US" dirty="0">
                <a:solidFill>
                  <a:srgbClr val="C00000"/>
                </a:solidFill>
              </a:rPr>
              <a:t>Youth </a:t>
            </a:r>
          </a:p>
        </p:txBody>
      </p:sp>
    </p:spTree>
    <p:extLst>
      <p:ext uri="{BB962C8B-B14F-4D97-AF65-F5344CB8AC3E}">
        <p14:creationId xmlns:p14="http://schemas.microsoft.com/office/powerpoint/2010/main" val="31994997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952500" y="762000"/>
            <a:ext cx="7543800" cy="1143000"/>
          </a:xfrm>
        </p:spPr>
        <p:txBody>
          <a:bodyPr/>
          <a:lstStyle/>
          <a:p>
            <a:r>
              <a:rPr lang="en-US" dirty="0">
                <a:solidFill>
                  <a:srgbClr val="FF0000"/>
                </a:solidFill>
              </a:rPr>
              <a:t>Youth update </a:t>
            </a:r>
          </a:p>
        </p:txBody>
      </p:sp>
      <p:sp>
        <p:nvSpPr>
          <p:cNvPr id="4" name="Subtitle 2">
            <a:extLst>
              <a:ext uri="{FF2B5EF4-FFF2-40B4-BE49-F238E27FC236}">
                <a16:creationId xmlns:a16="http://schemas.microsoft.com/office/drawing/2014/main" xmlns="" id="{B4A39D6B-69CD-4C9B-9F9B-189E0D019F02}"/>
              </a:ext>
            </a:extLst>
          </p:cNvPr>
          <p:cNvSpPr>
            <a:spLocks noGrp="1"/>
          </p:cNvSpPr>
          <p:nvPr>
            <p:ph type="body" sz="quarter" idx="12"/>
          </p:nvPr>
        </p:nvSpPr>
        <p:spPr/>
        <p:txBody>
          <a:bodyPr>
            <a:normAutofit/>
          </a:bodyPr>
          <a:lstStyle/>
          <a:p>
            <a:pPr marL="0" indent="0">
              <a:buNone/>
            </a:pPr>
            <a:r>
              <a:rPr lang="en-US" dirty="0"/>
              <a:t>2 main questions:</a:t>
            </a:r>
          </a:p>
          <a:p>
            <a:r>
              <a:rPr lang="en-US" dirty="0"/>
              <a:t>Why are we talking about youth?</a:t>
            </a:r>
          </a:p>
          <a:p>
            <a:r>
              <a:rPr lang="en-US" dirty="0"/>
              <a:t>What are we doing right now?</a:t>
            </a:r>
          </a:p>
        </p:txBody>
      </p:sp>
    </p:spTree>
    <p:extLst>
      <p:ext uri="{BB962C8B-B14F-4D97-AF65-F5344CB8AC3E}">
        <p14:creationId xmlns:p14="http://schemas.microsoft.com/office/powerpoint/2010/main" val="23722494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6477C2A-6B1C-47EB-82DA-1B8EB504D894}"/>
              </a:ext>
            </a:extLst>
          </p:cNvPr>
          <p:cNvSpPr>
            <a:spLocks noGrp="1"/>
          </p:cNvSpPr>
          <p:nvPr>
            <p:ph type="ctrTitle"/>
          </p:nvPr>
        </p:nvSpPr>
        <p:spPr>
          <a:xfrm>
            <a:off x="76132" y="490503"/>
            <a:ext cx="6858000" cy="871660"/>
          </a:xfrm>
        </p:spPr>
        <p:txBody>
          <a:bodyPr>
            <a:normAutofit/>
          </a:bodyPr>
          <a:lstStyle/>
          <a:p>
            <a:r>
              <a:rPr lang="en-US" sz="3000" dirty="0">
                <a:solidFill>
                  <a:srgbClr val="FF0000"/>
                </a:solidFill>
              </a:rPr>
              <a:t>Why are we talking about youth?</a:t>
            </a:r>
            <a:endParaRPr lang="en-US" sz="3000" i="1" dirty="0">
              <a:solidFill>
                <a:srgbClr val="FF0000"/>
              </a:solidFill>
            </a:endParaRPr>
          </a:p>
        </p:txBody>
      </p:sp>
      <p:pic>
        <p:nvPicPr>
          <p:cNvPr id="1028" name="Picture 4" descr="Related image">
            <a:extLst>
              <a:ext uri="{FF2B5EF4-FFF2-40B4-BE49-F238E27FC236}">
                <a16:creationId xmlns:a16="http://schemas.microsoft.com/office/drawing/2014/main" xmlns="" id="{A4C6036E-0FF5-47E4-A667-9945E3100716}"/>
              </a:ext>
            </a:extLst>
          </p:cNvPr>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244060" y="3882825"/>
            <a:ext cx="4049387" cy="179185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xmlns="" id="{DE8DEEB8-3B14-47F5-8D71-5410D9027575}"/>
              </a:ext>
            </a:extLst>
          </p:cNvPr>
          <p:cNvSpPr/>
          <p:nvPr/>
        </p:nvSpPr>
        <p:spPr>
          <a:xfrm>
            <a:off x="1219132" y="5689727"/>
            <a:ext cx="4572000" cy="507831"/>
          </a:xfrm>
          <a:prstGeom prst="rect">
            <a:avLst/>
          </a:prstGeom>
        </p:spPr>
        <p:txBody>
          <a:bodyPr>
            <a:spAutoFit/>
          </a:bodyPr>
          <a:lstStyle/>
          <a:p>
            <a:r>
              <a:rPr lang="nl-NL" sz="1350" dirty="0"/>
              <a:t>Better educated, more innovative?</a:t>
            </a:r>
            <a:br>
              <a:rPr lang="nl-NL" sz="1350" dirty="0"/>
            </a:br>
            <a:endParaRPr lang="en-US" sz="1350" dirty="0"/>
          </a:p>
        </p:txBody>
      </p:sp>
      <p:pic>
        <p:nvPicPr>
          <p:cNvPr id="1030" name="Picture 6" descr="Image result for youth violence arab spring">
            <a:extLst>
              <a:ext uri="{FF2B5EF4-FFF2-40B4-BE49-F238E27FC236}">
                <a16:creationId xmlns:a16="http://schemas.microsoft.com/office/drawing/2014/main" xmlns="" id="{D38E8326-E840-436E-B549-42BD88778E9D}"/>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44059" y="1970538"/>
            <a:ext cx="2776530" cy="1567197"/>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xmlns="" id="{6780785E-DA86-452B-97C3-18E800C24AA4}"/>
              </a:ext>
            </a:extLst>
          </p:cNvPr>
          <p:cNvSpPr/>
          <p:nvPr/>
        </p:nvSpPr>
        <p:spPr>
          <a:xfrm>
            <a:off x="7345949" y="3354638"/>
            <a:ext cx="953787" cy="300082"/>
          </a:xfrm>
          <a:prstGeom prst="rect">
            <a:avLst/>
          </a:prstGeom>
        </p:spPr>
        <p:txBody>
          <a:bodyPr wrap="none">
            <a:spAutoFit/>
          </a:bodyPr>
          <a:lstStyle/>
          <a:p>
            <a:r>
              <a:rPr lang="nl-NL" sz="1350" dirty="0"/>
              <a:t>Migration?</a:t>
            </a:r>
            <a:endParaRPr lang="en-US" sz="1350" dirty="0"/>
          </a:p>
        </p:txBody>
      </p:sp>
      <p:sp>
        <p:nvSpPr>
          <p:cNvPr id="6" name="Rectangle 5">
            <a:extLst>
              <a:ext uri="{FF2B5EF4-FFF2-40B4-BE49-F238E27FC236}">
                <a16:creationId xmlns:a16="http://schemas.microsoft.com/office/drawing/2014/main" xmlns="" id="{F8D0F9A2-298D-415D-8526-485ECA8FDAFF}"/>
              </a:ext>
            </a:extLst>
          </p:cNvPr>
          <p:cNvSpPr/>
          <p:nvPr/>
        </p:nvSpPr>
        <p:spPr>
          <a:xfrm>
            <a:off x="1319271" y="3589285"/>
            <a:ext cx="833883" cy="300082"/>
          </a:xfrm>
          <a:prstGeom prst="rect">
            <a:avLst/>
          </a:prstGeom>
        </p:spPr>
        <p:txBody>
          <a:bodyPr wrap="none">
            <a:spAutoFit/>
          </a:bodyPr>
          <a:lstStyle/>
          <a:p>
            <a:r>
              <a:rPr lang="nl-NL" sz="1350" dirty="0"/>
              <a:t>Security?</a:t>
            </a:r>
            <a:endParaRPr lang="en-US" sz="1350" dirty="0"/>
          </a:p>
        </p:txBody>
      </p:sp>
      <p:pic>
        <p:nvPicPr>
          <p:cNvPr id="1032" name="Picture 8" descr="Image result for EU migration boats">
            <a:extLst>
              <a:ext uri="{FF2B5EF4-FFF2-40B4-BE49-F238E27FC236}">
                <a16:creationId xmlns:a16="http://schemas.microsoft.com/office/drawing/2014/main" xmlns="" id="{50E72021-6CA0-48AE-A82B-C174EEFFEADE}"/>
              </a:ext>
            </a:extLst>
          </p:cNvPr>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256206" y="1870938"/>
            <a:ext cx="2651909" cy="1474448"/>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Image result for demographic dividend">
            <a:extLst>
              <a:ext uri="{FF2B5EF4-FFF2-40B4-BE49-F238E27FC236}">
                <a16:creationId xmlns:a16="http://schemas.microsoft.com/office/drawing/2014/main" xmlns="" id="{E5AA96BF-BFF3-44E9-94BF-2F0E8B93C88E}"/>
              </a:ext>
            </a:extLst>
          </p:cNvPr>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6245164" y="3766462"/>
            <a:ext cx="2898836" cy="1630595"/>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xmlns="" id="{C1AC5426-9D17-4B19-B938-FC3324FADA16}"/>
              </a:ext>
            </a:extLst>
          </p:cNvPr>
          <p:cNvSpPr/>
          <p:nvPr/>
        </p:nvSpPr>
        <p:spPr>
          <a:xfrm>
            <a:off x="7098943" y="5393380"/>
            <a:ext cx="1854675" cy="300082"/>
          </a:xfrm>
          <a:prstGeom prst="rect">
            <a:avLst/>
          </a:prstGeom>
        </p:spPr>
        <p:txBody>
          <a:bodyPr wrap="none">
            <a:spAutoFit/>
          </a:bodyPr>
          <a:lstStyle/>
          <a:p>
            <a:r>
              <a:rPr lang="nl-NL" sz="1350" dirty="0"/>
              <a:t>Demographic dividend?</a:t>
            </a:r>
            <a:endParaRPr lang="en-US" sz="1350" dirty="0"/>
          </a:p>
        </p:txBody>
      </p:sp>
      <p:pic>
        <p:nvPicPr>
          <p:cNvPr id="1036" name="Picture 12" descr="Image result for lack of interest agriculture">
            <a:extLst>
              <a:ext uri="{FF2B5EF4-FFF2-40B4-BE49-F238E27FC236}">
                <a16:creationId xmlns:a16="http://schemas.microsoft.com/office/drawing/2014/main" xmlns="" id="{57453E91-C4B0-43EA-8835-900CAB618CDD}"/>
              </a:ext>
            </a:extLst>
          </p:cNvPr>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3505132" y="1915698"/>
            <a:ext cx="2080643" cy="1384928"/>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a:extLst>
              <a:ext uri="{FF2B5EF4-FFF2-40B4-BE49-F238E27FC236}">
                <a16:creationId xmlns:a16="http://schemas.microsoft.com/office/drawing/2014/main" xmlns="" id="{7BE9F4AD-A270-4FB0-B1B3-43BF205D2162}"/>
              </a:ext>
            </a:extLst>
          </p:cNvPr>
          <p:cNvSpPr/>
          <p:nvPr/>
        </p:nvSpPr>
        <p:spPr>
          <a:xfrm>
            <a:off x="4120202" y="3333282"/>
            <a:ext cx="1081322" cy="300082"/>
          </a:xfrm>
          <a:prstGeom prst="rect">
            <a:avLst/>
          </a:prstGeom>
        </p:spPr>
        <p:txBody>
          <a:bodyPr wrap="none">
            <a:spAutoFit/>
          </a:bodyPr>
          <a:lstStyle/>
          <a:p>
            <a:r>
              <a:rPr lang="nl-NL" sz="1350" dirty="0"/>
              <a:t>Ag not Sexy?</a:t>
            </a:r>
            <a:endParaRPr lang="en-US" sz="1350" dirty="0"/>
          </a:p>
        </p:txBody>
      </p:sp>
      <p:pic>
        <p:nvPicPr>
          <p:cNvPr id="1040" name="Picture 16" descr="Image result for bill gates">
            <a:extLst>
              <a:ext uri="{FF2B5EF4-FFF2-40B4-BE49-F238E27FC236}">
                <a16:creationId xmlns:a16="http://schemas.microsoft.com/office/drawing/2014/main" xmlns="" id="{CCAC51C2-7594-4C79-BA9A-9D6061B4BEEC}"/>
              </a:ext>
            </a:extLst>
          </p:cNvPr>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4545453" y="3906979"/>
            <a:ext cx="1506011" cy="1506011"/>
          </a:xfrm>
          <a:prstGeom prst="rect">
            <a:avLst/>
          </a:prstGeom>
          <a:noFill/>
          <a:extLst>
            <a:ext uri="{909E8E84-426E-40DD-AFC4-6F175D3DCCD1}">
              <a14:hiddenFill xmlns:a14="http://schemas.microsoft.com/office/drawing/2010/main">
                <a:solidFill>
                  <a:srgbClr val="FFFFFF"/>
                </a:solidFill>
              </a14:hiddenFill>
            </a:ext>
          </a:extLst>
        </p:spPr>
      </p:pic>
      <p:sp>
        <p:nvSpPr>
          <p:cNvPr id="24" name="Rectangle 23">
            <a:extLst>
              <a:ext uri="{FF2B5EF4-FFF2-40B4-BE49-F238E27FC236}">
                <a16:creationId xmlns:a16="http://schemas.microsoft.com/office/drawing/2014/main" xmlns="" id="{A39150EB-B5C0-4361-9A50-0566E0C8A0FC}"/>
              </a:ext>
            </a:extLst>
          </p:cNvPr>
          <p:cNvSpPr/>
          <p:nvPr/>
        </p:nvSpPr>
        <p:spPr>
          <a:xfrm>
            <a:off x="4695871" y="5428038"/>
            <a:ext cx="1311578" cy="300082"/>
          </a:xfrm>
          <a:prstGeom prst="rect">
            <a:avLst/>
          </a:prstGeom>
        </p:spPr>
        <p:txBody>
          <a:bodyPr wrap="none">
            <a:spAutoFit/>
          </a:bodyPr>
          <a:lstStyle/>
          <a:p>
            <a:r>
              <a:rPr lang="nl-NL" sz="1350" dirty="0"/>
              <a:t>Donor Funding?</a:t>
            </a:r>
            <a:endParaRPr lang="en-US" sz="1350" dirty="0"/>
          </a:p>
        </p:txBody>
      </p:sp>
      <p:pic>
        <p:nvPicPr>
          <p:cNvPr id="25" name="Picture 24">
            <a:extLst>
              <a:ext uri="{FF2B5EF4-FFF2-40B4-BE49-F238E27FC236}">
                <a16:creationId xmlns:a16="http://schemas.microsoft.com/office/drawing/2014/main" xmlns="" id="{1D035502-CF27-4B8A-AB8E-961A92035C04}"/>
              </a:ext>
            </a:extLst>
          </p:cNvPr>
          <p:cNvPicPr>
            <a:picLocks noChangeAspect="1"/>
          </p:cNvPicPr>
          <p:nvPr/>
        </p:nvPicPr>
        <p:blipFill>
          <a:blip r:embed="rId8" cstate="email">
            <a:extLst>
              <a:ext uri="{28A0092B-C50C-407E-A947-70E740481C1C}">
                <a14:useLocalDpi xmlns:a14="http://schemas.microsoft.com/office/drawing/2010/main" val="0"/>
              </a:ext>
            </a:extLst>
          </a:blip>
          <a:stretch>
            <a:fillRect/>
          </a:stretch>
        </p:blipFill>
        <p:spPr>
          <a:xfrm>
            <a:off x="1804627" y="4380289"/>
            <a:ext cx="1515917" cy="1008711"/>
          </a:xfrm>
          <a:prstGeom prst="ellipse">
            <a:avLst/>
          </a:prstGeom>
          <a:ln>
            <a:noFill/>
          </a:ln>
          <a:effectLst>
            <a:softEdge rad="112500"/>
          </a:effectLst>
        </p:spPr>
      </p:pic>
    </p:spTree>
    <p:extLst>
      <p:ext uri="{BB962C8B-B14F-4D97-AF65-F5344CB8AC3E}">
        <p14:creationId xmlns:p14="http://schemas.microsoft.com/office/powerpoint/2010/main" val="3799308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6477C2A-6B1C-47EB-82DA-1B8EB504D894}"/>
              </a:ext>
            </a:extLst>
          </p:cNvPr>
          <p:cNvSpPr>
            <a:spLocks noGrp="1"/>
          </p:cNvSpPr>
          <p:nvPr>
            <p:ph type="ctrTitle"/>
          </p:nvPr>
        </p:nvSpPr>
        <p:spPr>
          <a:xfrm>
            <a:off x="281564" y="501701"/>
            <a:ext cx="6858000" cy="947860"/>
          </a:xfrm>
        </p:spPr>
        <p:txBody>
          <a:bodyPr>
            <a:normAutofit/>
          </a:bodyPr>
          <a:lstStyle/>
          <a:p>
            <a:r>
              <a:rPr lang="en-US" sz="3000" dirty="0">
                <a:solidFill>
                  <a:srgbClr val="FF0000"/>
                </a:solidFill>
              </a:rPr>
              <a:t>Why are we talking about youth?</a:t>
            </a:r>
            <a:endParaRPr lang="en-US" sz="3000" i="1" dirty="0">
              <a:solidFill>
                <a:srgbClr val="FF0000"/>
              </a:solidFill>
            </a:endParaRPr>
          </a:p>
        </p:txBody>
      </p:sp>
      <p:graphicFrame>
        <p:nvGraphicFramePr>
          <p:cNvPr id="16" name="Chart 15">
            <a:extLst>
              <a:ext uri="{FF2B5EF4-FFF2-40B4-BE49-F238E27FC236}">
                <a16:creationId xmlns:a16="http://schemas.microsoft.com/office/drawing/2014/main" xmlns="" id="{130E14BD-1990-4E7B-B618-82C0C8309D8B}"/>
              </a:ext>
            </a:extLst>
          </p:cNvPr>
          <p:cNvGraphicFramePr>
            <a:graphicFrameLocks/>
          </p:cNvGraphicFramePr>
          <p:nvPr>
            <p:extLst/>
          </p:nvPr>
        </p:nvGraphicFramePr>
        <p:xfrm>
          <a:off x="281564" y="2151287"/>
          <a:ext cx="4246378" cy="254782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7" name="Chart 16">
            <a:extLst>
              <a:ext uri="{FF2B5EF4-FFF2-40B4-BE49-F238E27FC236}">
                <a16:creationId xmlns:a16="http://schemas.microsoft.com/office/drawing/2014/main" xmlns="" id="{64508491-499C-4D0A-9D5F-4DDF5EBC8749}"/>
              </a:ext>
            </a:extLst>
          </p:cNvPr>
          <p:cNvGraphicFramePr>
            <a:graphicFrameLocks/>
          </p:cNvGraphicFramePr>
          <p:nvPr>
            <p:extLst/>
          </p:nvPr>
        </p:nvGraphicFramePr>
        <p:xfrm>
          <a:off x="4645497" y="2014128"/>
          <a:ext cx="4255681" cy="2553409"/>
        </p:xfrm>
        <a:graphic>
          <a:graphicData uri="http://schemas.openxmlformats.org/drawingml/2006/chart">
            <c:chart xmlns:c="http://schemas.openxmlformats.org/drawingml/2006/chart" xmlns:r="http://schemas.openxmlformats.org/officeDocument/2006/relationships" r:id="rId3"/>
          </a:graphicData>
        </a:graphic>
      </p:graphicFrame>
      <p:sp>
        <p:nvSpPr>
          <p:cNvPr id="3" name="Rectangle 2">
            <a:extLst>
              <a:ext uri="{FF2B5EF4-FFF2-40B4-BE49-F238E27FC236}">
                <a16:creationId xmlns:a16="http://schemas.microsoft.com/office/drawing/2014/main" xmlns="" id="{91CE78EE-B1B7-47BE-9F40-7C20F9BC88A3}"/>
              </a:ext>
            </a:extLst>
          </p:cNvPr>
          <p:cNvSpPr/>
          <p:nvPr/>
        </p:nvSpPr>
        <p:spPr>
          <a:xfrm>
            <a:off x="2116591" y="4871803"/>
            <a:ext cx="6398999" cy="923330"/>
          </a:xfrm>
          <a:prstGeom prst="rect">
            <a:avLst/>
          </a:prstGeom>
        </p:spPr>
        <p:txBody>
          <a:bodyPr wrap="square">
            <a:spAutoFit/>
          </a:bodyPr>
          <a:lstStyle/>
          <a:p>
            <a:r>
              <a:rPr lang="en-US" sz="1350" dirty="0">
                <a:latin typeface="Calibri" panose="020F0502020204030204" pitchFamily="34" charset="0"/>
                <a:ea typeface="Calibri" panose="020F0502020204030204" pitchFamily="34" charset="0"/>
                <a:cs typeface="Times New Roman" panose="02020603050405020304" pitchFamily="18" charset="0"/>
              </a:rPr>
              <a:t>The World Bank (2012) estimates that o</a:t>
            </a:r>
            <a:r>
              <a:rPr lang="en-US" sz="1350" dirty="0">
                <a:solidFill>
                  <a:srgbClr val="000000"/>
                </a:solidFill>
                <a:latin typeface="Calibri" panose="020F0502020204030204" pitchFamily="34" charset="0"/>
                <a:ea typeface="Calibri" panose="020F0502020204030204" pitchFamily="34" charset="0"/>
                <a:cs typeface="Calibri" panose="020F0502020204030204" pitchFamily="34" charset="0"/>
              </a:rPr>
              <a:t>ne billion additional youth will enter the global job market in the next ten years. Only 40 percent are expected to be able to get jobs that currently exist. This means 600 million jobs need to be created over the next decade, which amounts to </a:t>
            </a:r>
            <a:r>
              <a:rPr lang="en-US" sz="1350" b="1" dirty="0">
                <a:latin typeface="Calibri" panose="020F0502020204030204" pitchFamily="34" charset="0"/>
                <a:ea typeface="Calibri" panose="020F0502020204030204" pitchFamily="34" charset="0"/>
                <a:cs typeface="Calibri" panose="020F0502020204030204" pitchFamily="34" charset="0"/>
              </a:rPr>
              <a:t>five million jobs each month</a:t>
            </a:r>
            <a:r>
              <a:rPr lang="en-US" sz="1350" dirty="0">
                <a:latin typeface="Calibri" panose="020F0502020204030204" pitchFamily="34" charset="0"/>
                <a:ea typeface="Calibri" panose="020F0502020204030204" pitchFamily="34" charset="0"/>
                <a:cs typeface="Calibri" panose="020F0502020204030204" pitchFamily="34" charset="0"/>
              </a:rPr>
              <a:t>.</a:t>
            </a:r>
            <a:endParaRPr lang="en-US" sz="1350" dirty="0"/>
          </a:p>
        </p:txBody>
      </p:sp>
    </p:spTree>
    <p:extLst>
      <p:ext uri="{BB962C8B-B14F-4D97-AF65-F5344CB8AC3E}">
        <p14:creationId xmlns:p14="http://schemas.microsoft.com/office/powerpoint/2010/main" val="125767428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822960" y="2019667"/>
            <a:ext cx="7356949" cy="3220808"/>
            <a:chOff x="822960" y="2019667"/>
            <a:chExt cx="7356949" cy="3220808"/>
          </a:xfrm>
        </p:grpSpPr>
        <p:graphicFrame>
          <p:nvGraphicFramePr>
            <p:cNvPr id="4" name="Chart 3">
              <a:extLst>
                <a:ext uri="{FF2B5EF4-FFF2-40B4-BE49-F238E27FC236}">
                  <a16:creationId xmlns:a16="http://schemas.microsoft.com/office/drawing/2014/main" xmlns="" id="{937277F1-C2F8-45DB-ABAC-74F7A14893FF}"/>
                </a:ext>
              </a:extLst>
            </p:cNvPr>
            <p:cNvGraphicFramePr/>
            <p:nvPr>
              <p:extLst>
                <p:ext uri="{D42A27DB-BD31-4B8C-83A1-F6EECF244321}">
                  <p14:modId xmlns:p14="http://schemas.microsoft.com/office/powerpoint/2010/main" val="1037562830"/>
                </p:ext>
              </p:extLst>
            </p:nvPr>
          </p:nvGraphicFramePr>
          <p:xfrm>
            <a:off x="822960" y="2019667"/>
            <a:ext cx="3411617" cy="319339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Chart 4">
              <a:extLst>
                <a:ext uri="{FF2B5EF4-FFF2-40B4-BE49-F238E27FC236}">
                  <a16:creationId xmlns:a16="http://schemas.microsoft.com/office/drawing/2014/main" xmlns="" id="{502300D9-23F4-4544-82CC-61F8B3F90048}"/>
                </a:ext>
              </a:extLst>
            </p:cNvPr>
            <p:cNvGraphicFramePr/>
            <p:nvPr>
              <p:extLst>
                <p:ext uri="{D42A27DB-BD31-4B8C-83A1-F6EECF244321}">
                  <p14:modId xmlns:p14="http://schemas.microsoft.com/office/powerpoint/2010/main" val="754480943"/>
                </p:ext>
              </p:extLst>
            </p:nvPr>
          </p:nvGraphicFramePr>
          <p:xfrm>
            <a:off x="4636899" y="2024796"/>
            <a:ext cx="3543010" cy="3215679"/>
          </p:xfrm>
          <a:graphic>
            <a:graphicData uri="http://schemas.openxmlformats.org/drawingml/2006/chart">
              <c:chart xmlns:c="http://schemas.openxmlformats.org/drawingml/2006/chart" xmlns:r="http://schemas.openxmlformats.org/officeDocument/2006/relationships" r:id="rId3"/>
            </a:graphicData>
          </a:graphic>
        </p:graphicFrame>
      </p:grpSp>
      <p:sp>
        <p:nvSpPr>
          <p:cNvPr id="6" name="Title 1">
            <a:extLst>
              <a:ext uri="{FF2B5EF4-FFF2-40B4-BE49-F238E27FC236}">
                <a16:creationId xmlns:a16="http://schemas.microsoft.com/office/drawing/2014/main" xmlns="" id="{86477C2A-6B1C-47EB-82DA-1B8EB504D894}"/>
              </a:ext>
            </a:extLst>
          </p:cNvPr>
          <p:cNvSpPr txBox="1">
            <a:spLocks/>
          </p:cNvSpPr>
          <p:nvPr/>
        </p:nvSpPr>
        <p:spPr>
          <a:xfrm>
            <a:off x="822960" y="762000"/>
            <a:ext cx="6858000" cy="947860"/>
          </a:xfrm>
          <a:prstGeom prst="rect">
            <a:avLst/>
          </a:prstGeom>
        </p:spPr>
        <p:txBody>
          <a:bodyPr>
            <a:normAutofit/>
          </a:bodyPr>
          <a:lstStyle>
            <a:lvl1pPr algn="l" defTabSz="914400" rtl="0" eaLnBrk="1" latinLnBrk="0" hangingPunct="1">
              <a:spcBef>
                <a:spcPct val="0"/>
              </a:spcBef>
              <a:buNone/>
              <a:defRPr lang="en-US" sz="4400" kern="1200" dirty="0" smtClean="0">
                <a:solidFill>
                  <a:schemeClr val="tx1"/>
                </a:solidFill>
                <a:latin typeface="+mj-lt"/>
                <a:ea typeface="+mj-ea"/>
                <a:cs typeface="+mj-cs"/>
              </a:defRPr>
            </a:lvl1pPr>
          </a:lstStyle>
          <a:p>
            <a:r>
              <a:rPr lang="en-US" sz="3000" dirty="0">
                <a:solidFill>
                  <a:srgbClr val="FF0000"/>
                </a:solidFill>
              </a:rPr>
              <a:t>Why are we talking about youth?</a:t>
            </a:r>
            <a:endParaRPr lang="en-US" sz="3000" i="1" dirty="0">
              <a:solidFill>
                <a:srgbClr val="FF0000"/>
              </a:solidFill>
            </a:endParaRPr>
          </a:p>
        </p:txBody>
      </p:sp>
    </p:spTree>
    <p:extLst>
      <p:ext uri="{BB962C8B-B14F-4D97-AF65-F5344CB8AC3E}">
        <p14:creationId xmlns:p14="http://schemas.microsoft.com/office/powerpoint/2010/main" val="277939717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DED9D695-37FD-47BC-A450-40C457EFB29B}"/>
              </a:ext>
            </a:extLst>
          </p:cNvPr>
          <p:cNvSpPr/>
          <p:nvPr/>
        </p:nvSpPr>
        <p:spPr>
          <a:xfrm>
            <a:off x="685800" y="2500572"/>
            <a:ext cx="7067321" cy="923330"/>
          </a:xfrm>
          <a:prstGeom prst="rect">
            <a:avLst/>
          </a:prstGeom>
          <a:solidFill>
            <a:schemeClr val="accent1">
              <a:lumMod val="75000"/>
            </a:schemeClr>
          </a:solidFill>
        </p:spPr>
        <p:txBody>
          <a:bodyPr wrap="square">
            <a:spAutoFit/>
          </a:bodyPr>
          <a:lstStyle/>
          <a:p>
            <a:r>
              <a:rPr lang="en-US" sz="1350" i="1"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“Now what do young people want? I think they want the same thing as what all of us want” </a:t>
            </a:r>
            <a:r>
              <a:rPr lang="en-US" sz="135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 </a:t>
            </a:r>
            <a:br>
              <a:rPr lang="en-US" sz="135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br>
            <a:r>
              <a:rPr lang="en-US" sz="135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
            </a:r>
            <a:br>
              <a:rPr lang="en-US" sz="135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br>
            <a:r>
              <a:rPr lang="en-US" sz="135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Secretary of State Hillary Rodham Clinton at a town hall with Tunisian youth </a:t>
            </a:r>
            <a:br>
              <a:rPr lang="en-US" sz="135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br>
            <a:r>
              <a:rPr lang="en-US" sz="1350" dirty="0">
                <a:solidFill>
                  <a:schemeClr val="bg1"/>
                </a:solidFill>
                <a:latin typeface="Calibri" panose="020F0502020204030204" pitchFamily="34" charset="0"/>
                <a:ea typeface="Times New Roman" panose="02020603050405020304" pitchFamily="18" charset="0"/>
                <a:cs typeface="Times New Roman" panose="02020603050405020304" pitchFamily="18" charset="0"/>
              </a:rPr>
              <a:t>(US Department of State, 2012)</a:t>
            </a:r>
            <a:endParaRPr lang="en-US" sz="1350" dirty="0">
              <a:solidFill>
                <a:schemeClr val="bg1"/>
              </a:solidFill>
            </a:endParaRPr>
          </a:p>
        </p:txBody>
      </p:sp>
      <p:sp>
        <p:nvSpPr>
          <p:cNvPr id="4" name="Rectangle 3">
            <a:extLst>
              <a:ext uri="{FF2B5EF4-FFF2-40B4-BE49-F238E27FC236}">
                <a16:creationId xmlns:a16="http://schemas.microsoft.com/office/drawing/2014/main" xmlns="" id="{2569D001-4E6B-4E9B-A301-767A55491690}"/>
              </a:ext>
            </a:extLst>
          </p:cNvPr>
          <p:cNvSpPr/>
          <p:nvPr/>
        </p:nvSpPr>
        <p:spPr>
          <a:xfrm>
            <a:off x="304800" y="3886200"/>
            <a:ext cx="7067321" cy="3093154"/>
          </a:xfrm>
          <a:prstGeom prst="rect">
            <a:avLst/>
          </a:prstGeom>
        </p:spPr>
        <p:txBody>
          <a:bodyPr wrap="square">
            <a:spAutoFit/>
          </a:bodyPr>
          <a:lstStyle/>
          <a:p>
            <a:r>
              <a:rPr lang="nl-NL" sz="1500" dirty="0"/>
              <a:t>For the most part, youth are </a:t>
            </a:r>
            <a:r>
              <a:rPr lang="nl-NL" sz="1500" b="1" dirty="0"/>
              <a:t>not </a:t>
            </a:r>
            <a:r>
              <a:rPr lang="nl-NL" sz="1500" dirty="0"/>
              <a:t>different from non-youth.</a:t>
            </a:r>
            <a:br>
              <a:rPr lang="nl-NL" sz="1500" dirty="0"/>
            </a:br>
            <a:endParaRPr lang="nl-NL" sz="1500" dirty="0"/>
          </a:p>
          <a:p>
            <a:r>
              <a:rPr lang="nl-NL" sz="1500" dirty="0"/>
              <a:t>Yet, depending on the context, some youth-specific dynamics include:</a:t>
            </a:r>
            <a:br>
              <a:rPr lang="nl-NL" sz="1500" dirty="0"/>
            </a:br>
            <a:r>
              <a:rPr lang="nl-NL" sz="1500" dirty="0">
                <a:solidFill>
                  <a:schemeClr val="accent6"/>
                </a:solidFill>
              </a:rPr>
              <a:t>- Access to land (pop growth, life expectancy) </a:t>
            </a:r>
            <a:r>
              <a:rPr lang="nl-NL" sz="1500" dirty="0"/>
              <a:t/>
            </a:r>
            <a:br>
              <a:rPr lang="nl-NL" sz="1500" dirty="0"/>
            </a:br>
            <a:r>
              <a:rPr lang="nl-NL" sz="1500" dirty="0">
                <a:solidFill>
                  <a:srgbClr val="0070C0"/>
                </a:solidFill>
              </a:rPr>
              <a:t>- Migration</a:t>
            </a:r>
            <a:r>
              <a:rPr lang="nl-NL" sz="1500" dirty="0"/>
              <a:t/>
            </a:r>
            <a:br>
              <a:rPr lang="nl-NL" sz="1500" dirty="0"/>
            </a:br>
            <a:r>
              <a:rPr lang="nl-NL" sz="1500" dirty="0">
                <a:solidFill>
                  <a:srgbClr val="FF0000"/>
                </a:solidFill>
              </a:rPr>
              <a:t>- ICT</a:t>
            </a:r>
            <a:r>
              <a:rPr lang="nl-NL" sz="1500" dirty="0"/>
              <a:t/>
            </a:r>
            <a:br>
              <a:rPr lang="nl-NL" sz="1500" dirty="0"/>
            </a:br>
            <a:r>
              <a:rPr lang="nl-NL" sz="1500" dirty="0"/>
              <a:t/>
            </a:r>
            <a:br>
              <a:rPr lang="nl-NL" sz="1500" dirty="0"/>
            </a:br>
            <a:r>
              <a:rPr lang="nl-NL" sz="1500" dirty="0"/>
              <a:t>More importantly, given the demographic reality:</a:t>
            </a:r>
            <a:br>
              <a:rPr lang="nl-NL" sz="1500" dirty="0"/>
            </a:br>
            <a:r>
              <a:rPr lang="nl-NL" sz="1500" dirty="0">
                <a:solidFill>
                  <a:schemeClr val="accent2"/>
                </a:solidFill>
              </a:rPr>
              <a:t>- We should increase #youth in our group of target beneficiaries</a:t>
            </a:r>
            <a:br>
              <a:rPr lang="nl-NL" sz="1500" dirty="0">
                <a:solidFill>
                  <a:schemeClr val="accent2"/>
                </a:solidFill>
              </a:rPr>
            </a:br>
            <a:r>
              <a:rPr lang="nl-NL" sz="1500" dirty="0">
                <a:solidFill>
                  <a:schemeClr val="accent2"/>
                </a:solidFill>
              </a:rPr>
              <a:t>(~20% youth versus ~50% of total working population) </a:t>
            </a:r>
            <a:r>
              <a:rPr lang="nl-NL" sz="1500" dirty="0"/>
              <a:t/>
            </a:r>
            <a:br>
              <a:rPr lang="nl-NL" sz="1500" dirty="0"/>
            </a:br>
            <a:r>
              <a:rPr lang="nl-NL" sz="1500" dirty="0">
                <a:solidFill>
                  <a:srgbClr val="0070C0"/>
                </a:solidFill>
              </a:rPr>
              <a:t>- Conduct more leading research on youth employment solutions in livestock </a:t>
            </a:r>
            <a:r>
              <a:rPr lang="nl-NL" sz="1500" dirty="0"/>
              <a:t/>
            </a:r>
            <a:br>
              <a:rPr lang="nl-NL" sz="1500" dirty="0"/>
            </a:br>
            <a:r>
              <a:rPr lang="nl-NL" sz="1500" b="1" dirty="0"/>
              <a:t/>
            </a:r>
            <a:br>
              <a:rPr lang="nl-NL" sz="1500" b="1" dirty="0"/>
            </a:br>
            <a:r>
              <a:rPr lang="nl-NL" sz="1500" dirty="0"/>
              <a:t> </a:t>
            </a:r>
            <a:endParaRPr lang="en-US" sz="1500" b="1" dirty="0"/>
          </a:p>
        </p:txBody>
      </p:sp>
      <p:pic>
        <p:nvPicPr>
          <p:cNvPr id="5" name="Picture 4" descr="Image result for tunisia town hall youth clinton">
            <a:extLst>
              <a:ext uri="{FF2B5EF4-FFF2-40B4-BE49-F238E27FC236}">
                <a16:creationId xmlns:a16="http://schemas.microsoft.com/office/drawing/2014/main" xmlns="" id="{C5545DC7-5393-41D5-B2CB-F622A66BCA8C}"/>
              </a:ext>
            </a:extLst>
          </p:cNvPr>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5943600" y="3423902"/>
            <a:ext cx="3131916" cy="2099924"/>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a:extLst>
              <a:ext uri="{FF2B5EF4-FFF2-40B4-BE49-F238E27FC236}">
                <a16:creationId xmlns:a16="http://schemas.microsoft.com/office/drawing/2014/main" xmlns="" id="{86477C2A-6B1C-47EB-82DA-1B8EB504D894}"/>
              </a:ext>
            </a:extLst>
          </p:cNvPr>
          <p:cNvSpPr txBox="1">
            <a:spLocks/>
          </p:cNvSpPr>
          <p:nvPr/>
        </p:nvSpPr>
        <p:spPr>
          <a:xfrm>
            <a:off x="971319" y="1596268"/>
            <a:ext cx="6858000" cy="947860"/>
          </a:xfrm>
          <a:prstGeom prst="rect">
            <a:avLst/>
          </a:prstGeom>
        </p:spPr>
        <p:txBody>
          <a:bodyPr>
            <a:normAutofit/>
          </a:bodyPr>
          <a:lstStyle>
            <a:lvl1pPr algn="l" defTabSz="914400" rtl="0" eaLnBrk="1" latinLnBrk="0" hangingPunct="1">
              <a:spcBef>
                <a:spcPct val="0"/>
              </a:spcBef>
              <a:buNone/>
              <a:defRPr lang="en-US" sz="4400" kern="1200" dirty="0" smtClean="0">
                <a:solidFill>
                  <a:schemeClr val="tx1"/>
                </a:solidFill>
                <a:latin typeface="+mj-lt"/>
                <a:ea typeface="+mj-ea"/>
                <a:cs typeface="+mj-cs"/>
              </a:defRPr>
            </a:lvl1pPr>
          </a:lstStyle>
          <a:p>
            <a:r>
              <a:rPr lang="en-US" sz="3000">
                <a:solidFill>
                  <a:srgbClr val="FF0000"/>
                </a:solidFill>
              </a:rPr>
              <a:t>Why are we talking about youth?</a:t>
            </a:r>
            <a:endParaRPr lang="en-US" sz="3000" i="1">
              <a:solidFill>
                <a:srgbClr val="FF0000"/>
              </a:solidFill>
            </a:endParaRPr>
          </a:p>
        </p:txBody>
      </p:sp>
    </p:spTree>
    <p:extLst>
      <p:ext uri="{BB962C8B-B14F-4D97-AF65-F5344CB8AC3E}">
        <p14:creationId xmlns:p14="http://schemas.microsoft.com/office/powerpoint/2010/main" val="243729496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952500" y="762000"/>
            <a:ext cx="7543800" cy="1143000"/>
          </a:xfrm>
        </p:spPr>
        <p:txBody>
          <a:bodyPr/>
          <a:lstStyle/>
          <a:p>
            <a:r>
              <a:rPr lang="en-US" dirty="0">
                <a:solidFill>
                  <a:srgbClr val="C00000"/>
                </a:solidFill>
              </a:rPr>
              <a:t>Our vision </a:t>
            </a:r>
          </a:p>
        </p:txBody>
      </p:sp>
      <p:sp>
        <p:nvSpPr>
          <p:cNvPr id="3" name="Text Placeholder 2"/>
          <p:cNvSpPr>
            <a:spLocks noGrp="1"/>
          </p:cNvSpPr>
          <p:nvPr>
            <p:ph type="body" sz="quarter" idx="12"/>
          </p:nvPr>
        </p:nvSpPr>
        <p:spPr>
          <a:xfrm>
            <a:off x="932108" y="1524000"/>
            <a:ext cx="7467600" cy="4572000"/>
          </a:xfrm>
        </p:spPr>
        <p:txBody>
          <a:bodyPr>
            <a:normAutofit fontScale="92500" lnSpcReduction="10000"/>
          </a:bodyPr>
          <a:lstStyle/>
          <a:p>
            <a:pPr marL="571500" indent="-571500">
              <a:lnSpc>
                <a:spcPct val="110000"/>
              </a:lnSpc>
            </a:pPr>
            <a:r>
              <a:rPr lang="en-US" sz="2800" dirty="0"/>
              <a:t>How does gender (in-)equality affect the technological and institutional solutions that are designed, delivered and studied along the livestock ladder? </a:t>
            </a:r>
          </a:p>
          <a:p>
            <a:pPr marL="0" indent="0">
              <a:lnSpc>
                <a:spcPct val="110000"/>
              </a:lnSpc>
              <a:buNone/>
            </a:pPr>
            <a:r>
              <a:rPr lang="en-US" sz="2800" i="1" dirty="0"/>
              <a:t>Bottom line:</a:t>
            </a:r>
            <a:r>
              <a:rPr lang="en-US" sz="2800" dirty="0"/>
              <a:t>  Ensuring both men and women can contribute to improved livestock production</a:t>
            </a:r>
          </a:p>
          <a:p>
            <a:pPr marL="571500" indent="-571500">
              <a:lnSpc>
                <a:spcPct val="110000"/>
              </a:lnSpc>
            </a:pPr>
            <a:r>
              <a:rPr lang="en-US" sz="2800" dirty="0"/>
              <a:t>How do the technological and institutional solutions developed affect gender relations and gender transformation?</a:t>
            </a:r>
          </a:p>
          <a:p>
            <a:pPr marL="0" indent="0">
              <a:lnSpc>
                <a:spcPct val="110000"/>
              </a:lnSpc>
              <a:buNone/>
            </a:pPr>
            <a:r>
              <a:rPr lang="en-US" sz="2800" i="1" dirty="0"/>
              <a:t>Bottom line: </a:t>
            </a:r>
            <a:r>
              <a:rPr lang="en-US" sz="2800" dirty="0"/>
              <a:t> Using livestock to improve</a:t>
            </a:r>
            <a:endParaRPr lang="en-US" sz="2600" dirty="0">
              <a:solidFill>
                <a:prstClr val="black"/>
              </a:solidFill>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xmlns="" id="{2569D001-4E6B-4E9B-A301-767A55491690}"/>
              </a:ext>
            </a:extLst>
          </p:cNvPr>
          <p:cNvSpPr>
            <a:spLocks noGrp="1"/>
          </p:cNvSpPr>
          <p:nvPr>
            <p:ph type="body" sz="quarter" idx="12"/>
          </p:nvPr>
        </p:nvSpPr>
        <p:spPr>
          <a:xfrm>
            <a:off x="990600" y="1905000"/>
            <a:ext cx="7467600" cy="3493264"/>
          </a:xfrm>
          <a:prstGeom prst="rect">
            <a:avLst/>
          </a:prstGeom>
        </p:spPr>
        <p:txBody>
          <a:bodyPr wrap="square">
            <a:spAutoFit/>
          </a:bodyPr>
          <a:lstStyle/>
          <a:p>
            <a:pPr marL="0" indent="0">
              <a:buNone/>
            </a:pPr>
            <a:r>
              <a:rPr lang="nl-NL" sz="2200" dirty="0"/>
              <a:t>1 - </a:t>
            </a:r>
            <a:r>
              <a:rPr lang="en-US" sz="2200" dirty="0"/>
              <a:t>Livestock CRP: Full Proposal 2017-2022</a:t>
            </a:r>
            <a:r>
              <a:rPr lang="nl-NL" sz="2200" dirty="0"/>
              <a:t>: much attention for youth (mentioned 65 times)</a:t>
            </a:r>
            <a:r>
              <a:rPr lang="nl-NL" sz="1350" dirty="0"/>
              <a:t/>
            </a:r>
            <a:br>
              <a:rPr lang="nl-NL" sz="1350" dirty="0"/>
            </a:br>
            <a:r>
              <a:rPr lang="nl-NL" sz="1350" dirty="0"/>
              <a:t/>
            </a:r>
            <a:br>
              <a:rPr lang="nl-NL" sz="1350" dirty="0"/>
            </a:br>
            <a:r>
              <a:rPr lang="nl-NL" sz="1350" dirty="0"/>
              <a:t/>
            </a:r>
            <a:br>
              <a:rPr lang="nl-NL" sz="1350" dirty="0"/>
            </a:br>
            <a:r>
              <a:rPr lang="nl-NL" sz="1350" dirty="0"/>
              <a:t/>
            </a:r>
            <a:br>
              <a:rPr lang="nl-NL" sz="1350" dirty="0"/>
            </a:br>
            <a:r>
              <a:rPr lang="nl-NL" sz="1350" dirty="0"/>
              <a:t/>
            </a:r>
            <a:br>
              <a:rPr lang="nl-NL" sz="1350" dirty="0"/>
            </a:br>
            <a:r>
              <a:rPr lang="nl-NL" sz="1350" dirty="0"/>
              <a:t/>
            </a:r>
            <a:br>
              <a:rPr lang="nl-NL" sz="1350" dirty="0"/>
            </a:br>
            <a:r>
              <a:rPr lang="nl-NL" sz="1350" dirty="0"/>
              <a:t/>
            </a:r>
            <a:br>
              <a:rPr lang="nl-NL" sz="1350" dirty="0"/>
            </a:br>
            <a:r>
              <a:rPr lang="nl-NL" sz="1350" dirty="0"/>
              <a:t/>
            </a:r>
            <a:br>
              <a:rPr lang="nl-NL" sz="1350" dirty="0"/>
            </a:br>
            <a:r>
              <a:rPr lang="nl-NL" sz="1350" dirty="0"/>
              <a:t/>
            </a:r>
            <a:br>
              <a:rPr lang="nl-NL" sz="1350" dirty="0"/>
            </a:br>
            <a:r>
              <a:rPr lang="nl-NL" sz="1350" dirty="0"/>
              <a:t/>
            </a:r>
            <a:br>
              <a:rPr lang="nl-NL" sz="1350" dirty="0"/>
            </a:br>
            <a:r>
              <a:rPr lang="nl-NL" sz="1350" dirty="0"/>
              <a:t/>
            </a:r>
            <a:br>
              <a:rPr lang="nl-NL" sz="1350" dirty="0"/>
            </a:br>
            <a:r>
              <a:rPr lang="nl-NL" sz="1350" dirty="0"/>
              <a:t/>
            </a:r>
            <a:br>
              <a:rPr lang="nl-NL" sz="1350" dirty="0"/>
            </a:br>
            <a:r>
              <a:rPr lang="nl-NL" sz="1350" dirty="0"/>
              <a:t> </a:t>
            </a:r>
            <a:r>
              <a:rPr lang="nl-NL" sz="1500" b="1" dirty="0"/>
              <a:t/>
            </a:r>
            <a:br>
              <a:rPr lang="nl-NL" sz="1500" b="1" dirty="0"/>
            </a:br>
            <a:r>
              <a:rPr lang="nl-NL" sz="1500" dirty="0"/>
              <a:t> </a:t>
            </a:r>
            <a:endParaRPr lang="en-US" sz="1500" b="1" dirty="0"/>
          </a:p>
        </p:txBody>
      </p:sp>
      <p:grpSp>
        <p:nvGrpSpPr>
          <p:cNvPr id="5" name="Group 4"/>
          <p:cNvGrpSpPr/>
          <p:nvPr/>
        </p:nvGrpSpPr>
        <p:grpSpPr>
          <a:xfrm>
            <a:off x="457200" y="2645763"/>
            <a:ext cx="8898255" cy="2855155"/>
            <a:chOff x="247209" y="2635414"/>
            <a:chExt cx="8898255" cy="2855155"/>
          </a:xfrm>
        </p:grpSpPr>
        <p:pic>
          <p:nvPicPr>
            <p:cNvPr id="6" name="Picture 5">
              <a:extLst>
                <a:ext uri="{FF2B5EF4-FFF2-40B4-BE49-F238E27FC236}">
                  <a16:creationId xmlns:a16="http://schemas.microsoft.com/office/drawing/2014/main" xmlns="" id="{3DB7093C-A72A-4BF5-B3B0-E4D4E419DCB1}"/>
                </a:ext>
              </a:extLst>
            </p:cNvPr>
            <p:cNvPicPr>
              <a:picLocks noChangeAspect="1"/>
            </p:cNvPicPr>
            <p:nvPr/>
          </p:nvPicPr>
          <p:blipFill rotWithShape="1">
            <a:blip r:embed="rId2"/>
            <a:srcRect l="30438" t="43812" r="21718" b="54191"/>
            <a:stretch/>
          </p:blipFill>
          <p:spPr>
            <a:xfrm>
              <a:off x="247209" y="3162429"/>
              <a:ext cx="8397030" cy="197168"/>
            </a:xfrm>
            <a:prstGeom prst="rect">
              <a:avLst/>
            </a:prstGeom>
          </p:spPr>
        </p:pic>
        <p:sp>
          <p:nvSpPr>
            <p:cNvPr id="7" name="Rectangle 6">
              <a:extLst>
                <a:ext uri="{FF2B5EF4-FFF2-40B4-BE49-F238E27FC236}">
                  <a16:creationId xmlns:a16="http://schemas.microsoft.com/office/drawing/2014/main" xmlns="" id="{F077777C-90F5-4CF2-80BB-BA52B91CD9A3}"/>
                </a:ext>
              </a:extLst>
            </p:cNvPr>
            <p:cNvSpPr/>
            <p:nvPr/>
          </p:nvSpPr>
          <p:spPr>
            <a:xfrm>
              <a:off x="6190809" y="2635414"/>
              <a:ext cx="2954655" cy="300082"/>
            </a:xfrm>
            <a:prstGeom prst="rect">
              <a:avLst/>
            </a:prstGeom>
          </p:spPr>
          <p:txBody>
            <a:bodyPr wrap="none">
              <a:spAutoFit/>
            </a:bodyPr>
            <a:lstStyle/>
            <a:p>
              <a:r>
                <a:rPr lang="en-US" sz="1350" b="1" dirty="0">
                  <a:solidFill>
                    <a:srgbClr val="000000"/>
                  </a:solidFill>
                  <a:latin typeface="Calibri" panose="020F0502020204030204" pitchFamily="34" charset="0"/>
                </a:rPr>
                <a:t>Relative financial contribution (%) </a:t>
              </a:r>
              <a:r>
                <a:rPr lang="en-US" sz="1350" dirty="0">
                  <a:solidFill>
                    <a:srgbClr val="000000"/>
                  </a:solidFill>
                  <a:latin typeface="Calibri" panose="020F0502020204030204" pitchFamily="34" charset="0"/>
                </a:rPr>
                <a:t>	</a:t>
              </a:r>
            </a:p>
          </p:txBody>
        </p:sp>
        <p:cxnSp>
          <p:nvCxnSpPr>
            <p:cNvPr id="8" name="Straight Arrow Connector 7">
              <a:extLst>
                <a:ext uri="{FF2B5EF4-FFF2-40B4-BE49-F238E27FC236}">
                  <a16:creationId xmlns:a16="http://schemas.microsoft.com/office/drawing/2014/main" xmlns="" id="{ED2F3EEB-A30E-412D-8799-2D5E95FDDB6A}"/>
                </a:ext>
              </a:extLst>
            </p:cNvPr>
            <p:cNvCxnSpPr/>
            <p:nvPr/>
          </p:nvCxnSpPr>
          <p:spPr>
            <a:xfrm>
              <a:off x="8186738" y="2888109"/>
              <a:ext cx="0" cy="37290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xmlns="" id="{B39744C8-4306-4FA8-A6C7-69461E82085D}"/>
                </a:ext>
              </a:extLst>
            </p:cNvPr>
            <p:cNvPicPr>
              <a:picLocks noChangeAspect="1"/>
            </p:cNvPicPr>
            <p:nvPr/>
          </p:nvPicPr>
          <p:blipFill rotWithShape="1">
            <a:blip r:embed="rId3"/>
            <a:srcRect l="36563" t="35416" r="18438" b="39833"/>
            <a:stretch/>
          </p:blipFill>
          <p:spPr>
            <a:xfrm>
              <a:off x="2474531" y="4019414"/>
              <a:ext cx="4755246" cy="1471155"/>
            </a:xfrm>
            <a:prstGeom prst="rect">
              <a:avLst/>
            </a:prstGeom>
          </p:spPr>
        </p:pic>
        <p:sp>
          <p:nvSpPr>
            <p:cNvPr id="10" name="Oval 9">
              <a:extLst>
                <a:ext uri="{FF2B5EF4-FFF2-40B4-BE49-F238E27FC236}">
                  <a16:creationId xmlns:a16="http://schemas.microsoft.com/office/drawing/2014/main" xmlns="" id="{5C3520BA-1EFA-4AF4-B579-6713C66DB262}"/>
                </a:ext>
              </a:extLst>
            </p:cNvPr>
            <p:cNvSpPr/>
            <p:nvPr/>
          </p:nvSpPr>
          <p:spPr>
            <a:xfrm>
              <a:off x="4286250" y="4470442"/>
              <a:ext cx="3223260" cy="385763"/>
            </a:xfrm>
            <a:prstGeom prst="ellipse">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
        <p:nvSpPr>
          <p:cNvPr id="11" name="Title 1">
            <a:extLst>
              <a:ext uri="{FF2B5EF4-FFF2-40B4-BE49-F238E27FC236}">
                <a16:creationId xmlns:a16="http://schemas.microsoft.com/office/drawing/2014/main" xmlns="" id="{86477C2A-6B1C-47EB-82DA-1B8EB504D894}"/>
              </a:ext>
            </a:extLst>
          </p:cNvPr>
          <p:cNvSpPr txBox="1">
            <a:spLocks/>
          </p:cNvSpPr>
          <p:nvPr/>
        </p:nvSpPr>
        <p:spPr>
          <a:xfrm>
            <a:off x="-826329" y="401718"/>
            <a:ext cx="6858000" cy="947860"/>
          </a:xfrm>
          <a:prstGeom prst="rect">
            <a:avLst/>
          </a:prstGeom>
        </p:spPr>
        <p:txBody>
          <a:bodyPr vert="horz" lIns="91440" tIns="45720" rIns="91440" bIns="45720" rtlCol="0" anchor="b">
            <a:normAutofit/>
          </a:bodyPr>
          <a:lstStyle>
            <a:lvl1pPr algn="ctr" defTabSz="914400" rtl="0" eaLnBrk="1" latinLnBrk="0" hangingPunct="1">
              <a:spcBef>
                <a:spcPct val="0"/>
              </a:spcBef>
              <a:buNone/>
              <a:defRPr lang="en-US" sz="4500" kern="1200">
                <a:solidFill>
                  <a:schemeClr val="tx1"/>
                </a:solidFill>
                <a:latin typeface="+mj-lt"/>
                <a:ea typeface="+mj-ea"/>
                <a:cs typeface="+mj-cs"/>
              </a:defRPr>
            </a:lvl1pPr>
          </a:lstStyle>
          <a:p>
            <a:r>
              <a:rPr lang="en-US" sz="3000" dirty="0">
                <a:solidFill>
                  <a:srgbClr val="FF0000"/>
                </a:solidFill>
              </a:rPr>
              <a:t>What are we doing? </a:t>
            </a:r>
            <a:endParaRPr lang="en-US" sz="3000" i="1" dirty="0">
              <a:solidFill>
                <a:srgbClr val="FF0000"/>
              </a:solidFill>
            </a:endParaRPr>
          </a:p>
        </p:txBody>
      </p:sp>
    </p:spTree>
    <p:extLst>
      <p:ext uri="{BB962C8B-B14F-4D97-AF65-F5344CB8AC3E}">
        <p14:creationId xmlns:p14="http://schemas.microsoft.com/office/powerpoint/2010/main" val="10511570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xmlns="" id="{2569D001-4E6B-4E9B-A301-767A55491690}"/>
              </a:ext>
            </a:extLst>
          </p:cNvPr>
          <p:cNvSpPr>
            <a:spLocks noGrp="1"/>
          </p:cNvSpPr>
          <p:nvPr>
            <p:ph type="body" sz="quarter" idx="12"/>
          </p:nvPr>
        </p:nvSpPr>
        <p:spPr>
          <a:xfrm>
            <a:off x="990600" y="1905000"/>
            <a:ext cx="5410200" cy="3837974"/>
          </a:xfrm>
          <a:prstGeom prst="rect">
            <a:avLst/>
          </a:prstGeom>
        </p:spPr>
        <p:txBody>
          <a:bodyPr wrap="square">
            <a:spAutoFit/>
          </a:bodyPr>
          <a:lstStyle/>
          <a:p>
            <a:pPr>
              <a:spcAft>
                <a:spcPts val="0"/>
              </a:spcAft>
            </a:pPr>
            <a:r>
              <a:rPr lang="en-US" sz="2200" dirty="0"/>
              <a:t>Youth Strategy </a:t>
            </a:r>
          </a:p>
          <a:p>
            <a:pPr lvl="1"/>
            <a:r>
              <a:rPr lang="en-US" sz="2000" dirty="0"/>
              <a:t>Draft ready end of 2017, final version January 2018</a:t>
            </a:r>
          </a:p>
          <a:p>
            <a:pPr lvl="1"/>
            <a:r>
              <a:rPr lang="en-US" sz="2000" dirty="0"/>
              <a:t>Based on literature and field work</a:t>
            </a:r>
          </a:p>
          <a:p>
            <a:pPr>
              <a:spcAft>
                <a:spcPts val="0"/>
              </a:spcAft>
            </a:pPr>
            <a:endParaRPr lang="en-US" sz="2000" dirty="0"/>
          </a:p>
          <a:p>
            <a:pPr>
              <a:spcAft>
                <a:spcPts val="0"/>
              </a:spcAft>
            </a:pPr>
            <a:r>
              <a:rPr lang="en-US" sz="2200" dirty="0"/>
              <a:t>Piloting </a:t>
            </a:r>
          </a:p>
          <a:p>
            <a:pPr lvl="1"/>
            <a:r>
              <a:rPr lang="en-US" sz="2000" dirty="0"/>
              <a:t>Possibilities in Ethiopia in small ruminant value chain, business incubation in Vietnam and…?</a:t>
            </a:r>
          </a:p>
          <a:p>
            <a:pPr lvl="1"/>
            <a:r>
              <a:rPr lang="en-US" sz="2000" dirty="0"/>
              <a:t>Call for proposals on hold… </a:t>
            </a:r>
            <a:r>
              <a:rPr lang="nl-NL" sz="1500" b="1" dirty="0"/>
              <a:t/>
            </a:r>
            <a:br>
              <a:rPr lang="nl-NL" sz="1500" b="1" dirty="0"/>
            </a:br>
            <a:r>
              <a:rPr lang="nl-NL" sz="1500" dirty="0"/>
              <a:t> </a:t>
            </a:r>
            <a:endParaRPr lang="en-US" sz="1500" b="1" dirty="0"/>
          </a:p>
        </p:txBody>
      </p:sp>
      <p:sp>
        <p:nvSpPr>
          <p:cNvPr id="5" name="Title 1">
            <a:extLst>
              <a:ext uri="{FF2B5EF4-FFF2-40B4-BE49-F238E27FC236}">
                <a16:creationId xmlns:a16="http://schemas.microsoft.com/office/drawing/2014/main" xmlns="" id="{86477C2A-6B1C-47EB-82DA-1B8EB504D894}"/>
              </a:ext>
            </a:extLst>
          </p:cNvPr>
          <p:cNvSpPr txBox="1">
            <a:spLocks/>
          </p:cNvSpPr>
          <p:nvPr/>
        </p:nvSpPr>
        <p:spPr>
          <a:xfrm>
            <a:off x="-815662" y="384998"/>
            <a:ext cx="6858000" cy="947860"/>
          </a:xfrm>
          <a:prstGeom prst="rect">
            <a:avLst/>
          </a:prstGeom>
        </p:spPr>
        <p:txBody>
          <a:bodyPr vert="horz" lIns="91440" tIns="45720" rIns="91440" bIns="45720" rtlCol="0" anchor="b">
            <a:normAutofit/>
          </a:bodyPr>
          <a:lstStyle>
            <a:lvl1pPr algn="ctr" defTabSz="914400" rtl="0" eaLnBrk="1" latinLnBrk="0" hangingPunct="1">
              <a:spcBef>
                <a:spcPct val="0"/>
              </a:spcBef>
              <a:buNone/>
              <a:defRPr lang="en-US" sz="4500" kern="1200">
                <a:solidFill>
                  <a:schemeClr val="tx1"/>
                </a:solidFill>
                <a:latin typeface="+mj-lt"/>
                <a:ea typeface="+mj-ea"/>
                <a:cs typeface="+mj-cs"/>
              </a:defRPr>
            </a:lvl1pPr>
          </a:lstStyle>
          <a:p>
            <a:r>
              <a:rPr lang="en-US" sz="3000" dirty="0">
                <a:solidFill>
                  <a:srgbClr val="FF0000"/>
                </a:solidFill>
              </a:rPr>
              <a:t>What are we doing? </a:t>
            </a:r>
            <a:endParaRPr lang="en-US" sz="3000" i="1" dirty="0">
              <a:solidFill>
                <a:srgbClr val="FF0000"/>
              </a:solidFill>
            </a:endParaRPr>
          </a:p>
        </p:txBody>
      </p:sp>
      <p:pic>
        <p:nvPicPr>
          <p:cNvPr id="6" name="Picture 5">
            <a:extLst>
              <a:ext uri="{FF2B5EF4-FFF2-40B4-BE49-F238E27FC236}">
                <a16:creationId xmlns:a16="http://schemas.microsoft.com/office/drawing/2014/main" xmlns="" id="{62B3D55C-4770-4279-9382-7B9D65BE9E0B}"/>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6019800" y="1332858"/>
            <a:ext cx="2659938" cy="1994954"/>
          </a:xfrm>
          <a:prstGeom prst="rect">
            <a:avLst/>
          </a:prstGeom>
        </p:spPr>
      </p:pic>
      <p:pic>
        <p:nvPicPr>
          <p:cNvPr id="7" name="Picture 6">
            <a:extLst>
              <a:ext uri="{FF2B5EF4-FFF2-40B4-BE49-F238E27FC236}">
                <a16:creationId xmlns:a16="http://schemas.microsoft.com/office/drawing/2014/main" xmlns="" id="{454C90AD-0102-42D4-B100-2FB00C4D8125}"/>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rot="10800000">
            <a:off x="6553200" y="3153474"/>
            <a:ext cx="2505740" cy="1879305"/>
          </a:xfrm>
          <a:prstGeom prst="rect">
            <a:avLst/>
          </a:prstGeom>
        </p:spPr>
      </p:pic>
      <p:sp>
        <p:nvSpPr>
          <p:cNvPr id="8" name="TextBox 7"/>
          <p:cNvSpPr txBox="1"/>
          <p:nvPr/>
        </p:nvSpPr>
        <p:spPr>
          <a:xfrm>
            <a:off x="990600" y="5562600"/>
            <a:ext cx="7874720" cy="769441"/>
          </a:xfrm>
          <a:prstGeom prst="rect">
            <a:avLst/>
          </a:prstGeom>
          <a:noFill/>
        </p:spPr>
        <p:txBody>
          <a:bodyPr wrap="none" rtlCol="0">
            <a:spAutoFit/>
          </a:bodyPr>
          <a:lstStyle/>
          <a:p>
            <a:r>
              <a:rPr lang="nl-NL" sz="2200" u="sng" dirty="0"/>
              <a:t>Currently we are leading in the field, but will we in the near future?</a:t>
            </a:r>
            <a:br>
              <a:rPr lang="nl-NL" sz="2200" u="sng" dirty="0"/>
            </a:br>
            <a:endParaRPr lang="en-US" sz="2200" dirty="0"/>
          </a:p>
        </p:txBody>
      </p:sp>
    </p:spTree>
    <p:extLst>
      <p:ext uri="{BB962C8B-B14F-4D97-AF65-F5344CB8AC3E}">
        <p14:creationId xmlns:p14="http://schemas.microsoft.com/office/powerpoint/2010/main" val="25093504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219200" y="3505200"/>
            <a:ext cx="6324600" cy="2438400"/>
          </a:xfrm>
        </p:spPr>
        <p:txBody>
          <a:bodyPr/>
          <a:lstStyle/>
          <a:p>
            <a:r>
              <a:rPr lang="en-US" dirty="0">
                <a:solidFill>
                  <a:srgbClr val="C00000"/>
                </a:solidFill>
              </a:rPr>
              <a:t>Engagement </a:t>
            </a:r>
          </a:p>
        </p:txBody>
      </p:sp>
    </p:spTree>
    <p:extLst>
      <p:ext uri="{BB962C8B-B14F-4D97-AF65-F5344CB8AC3E}">
        <p14:creationId xmlns:p14="http://schemas.microsoft.com/office/powerpoint/2010/main" val="1569123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a:blip r:embed="rId3" cstate="email">
            <a:extLst>
              <a:ext uri="{28A0092B-C50C-407E-A947-70E740481C1C}">
                <a14:useLocalDpi xmlns:a14="http://schemas.microsoft.com/office/drawing/2010/main" val="0"/>
              </a:ext>
            </a:extLst>
          </a:blip>
          <a:srcRect/>
          <a:stretch>
            <a:fillRect/>
          </a:stretch>
        </p:blipFill>
        <p:spPr>
          <a:xfrm>
            <a:off x="533400" y="725951"/>
            <a:ext cx="4419600" cy="3814813"/>
          </a:xfrm>
        </p:spPr>
      </p:pic>
      <p:sp>
        <p:nvSpPr>
          <p:cNvPr id="4" name="Text Placeholder 1"/>
          <p:cNvSpPr txBox="1">
            <a:spLocks/>
          </p:cNvSpPr>
          <p:nvPr/>
        </p:nvSpPr>
        <p:spPr>
          <a:xfrm>
            <a:off x="381000" y="76200"/>
            <a:ext cx="7543800" cy="1143000"/>
          </a:xfrm>
          <a:prstGeom prst="rect">
            <a:avLst/>
          </a:prstGeom>
        </p:spPr>
        <p:txBody>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a:solidFill>
                  <a:srgbClr val="C00000"/>
                </a:solidFill>
              </a:rPr>
              <a:t>Engagement</a:t>
            </a:r>
          </a:p>
        </p:txBody>
      </p:sp>
      <p:pic>
        <p:nvPicPr>
          <p:cNvPr id="5" name="Picture 4"/>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5435600" y="4038600"/>
            <a:ext cx="3184550" cy="2117387"/>
          </a:xfrm>
          <a:prstGeom prst="rect">
            <a:avLst/>
          </a:prstGeom>
        </p:spPr>
      </p:pic>
      <p:pic>
        <p:nvPicPr>
          <p:cNvPr id="6" name="Picture 5"/>
          <p:cNvPicPr>
            <a:picLocks noChangeAspect="1"/>
          </p:cNvPicPr>
          <p:nvPr/>
        </p:nvPicPr>
        <p:blipFill rotWithShape="1">
          <a:blip r:embed="rId5" cstate="email">
            <a:extLst>
              <a:ext uri="{28A0092B-C50C-407E-A947-70E740481C1C}">
                <a14:useLocalDpi xmlns:a14="http://schemas.microsoft.com/office/drawing/2010/main" val="0"/>
              </a:ext>
            </a:extLst>
          </a:blip>
          <a:srcRect t="-11250" r="-12792"/>
          <a:stretch/>
        </p:blipFill>
        <p:spPr>
          <a:xfrm>
            <a:off x="1028700" y="4396835"/>
            <a:ext cx="3429000" cy="2405244"/>
          </a:xfrm>
          <a:prstGeom prst="rect">
            <a:avLst/>
          </a:prstGeom>
        </p:spPr>
      </p:pic>
      <p:pic>
        <p:nvPicPr>
          <p:cNvPr id="7" name="Picture 6"/>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5283200" y="990600"/>
            <a:ext cx="3718663" cy="2472515"/>
          </a:xfrm>
          <a:prstGeom prst="rect">
            <a:avLst/>
          </a:prstGeom>
        </p:spPr>
      </p:pic>
      <p:sp>
        <p:nvSpPr>
          <p:cNvPr id="8" name="TextBox 7"/>
          <p:cNvSpPr txBox="1"/>
          <p:nvPr/>
        </p:nvSpPr>
        <p:spPr>
          <a:xfrm>
            <a:off x="5715000" y="6361096"/>
            <a:ext cx="3120213" cy="369332"/>
          </a:xfrm>
          <a:prstGeom prst="rect">
            <a:avLst/>
          </a:prstGeom>
          <a:noFill/>
        </p:spPr>
        <p:txBody>
          <a:bodyPr wrap="none" rtlCol="0">
            <a:spAutoFit/>
          </a:bodyPr>
          <a:lstStyle/>
          <a:p>
            <a:r>
              <a:rPr lang="en-US" dirty="0"/>
              <a:t>Gender Platform and Youth list </a:t>
            </a:r>
          </a:p>
        </p:txBody>
      </p:sp>
    </p:spTree>
    <p:extLst>
      <p:ext uri="{BB962C8B-B14F-4D97-AF65-F5344CB8AC3E}">
        <p14:creationId xmlns:p14="http://schemas.microsoft.com/office/powerpoint/2010/main" val="24473446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p:cNvSpPr txBox="1">
            <a:spLocks/>
          </p:cNvSpPr>
          <p:nvPr/>
        </p:nvSpPr>
        <p:spPr>
          <a:xfrm>
            <a:off x="990600" y="914400"/>
            <a:ext cx="7543800" cy="838200"/>
          </a:xfrm>
          <a:prstGeom prst="rect">
            <a:avLst/>
          </a:prstGeom>
        </p:spPr>
        <p:txBody>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a:solidFill>
                  <a:srgbClr val="C00000"/>
                </a:solidFill>
              </a:rPr>
              <a:t>The (broader) team and the future  </a:t>
            </a:r>
          </a:p>
        </p:txBody>
      </p:sp>
      <p:sp>
        <p:nvSpPr>
          <p:cNvPr id="2" name="TextBox 1"/>
          <p:cNvSpPr txBox="1"/>
          <p:nvPr/>
        </p:nvSpPr>
        <p:spPr>
          <a:xfrm>
            <a:off x="4771894" y="1611987"/>
            <a:ext cx="4372105" cy="2677656"/>
          </a:xfrm>
          <a:prstGeom prst="rect">
            <a:avLst/>
          </a:prstGeom>
          <a:noFill/>
        </p:spPr>
        <p:txBody>
          <a:bodyPr wrap="square" rtlCol="0">
            <a:spAutoFit/>
          </a:bodyPr>
          <a:lstStyle/>
          <a:p>
            <a:pPr marL="415633" indent="-415633"/>
            <a:r>
              <a:rPr lang="en-GB" sz="2200" dirty="0">
                <a:solidFill>
                  <a:schemeClr val="accent2">
                    <a:lumMod val="75000"/>
                  </a:schemeClr>
                </a:solidFill>
              </a:rPr>
              <a:t>Working together </a:t>
            </a:r>
            <a:r>
              <a:rPr lang="en-GB" sz="2200" i="1" dirty="0">
                <a:solidFill>
                  <a:schemeClr val="accent2">
                    <a:lumMod val="75000"/>
                  </a:schemeClr>
                </a:solidFill>
              </a:rPr>
              <a:t>in the CG</a:t>
            </a:r>
            <a:r>
              <a:rPr lang="en-GB" sz="2200" dirty="0">
                <a:solidFill>
                  <a:schemeClr val="accent2">
                    <a:lumMod val="75000"/>
                  </a:schemeClr>
                </a:solidFill>
              </a:rPr>
              <a:t>:</a:t>
            </a:r>
          </a:p>
          <a:p>
            <a:pPr marL="457200" indent="-457200">
              <a:buFont typeface="Arial" panose="020B0604020202020204" pitchFamily="34" charset="0"/>
              <a:buChar char="•"/>
            </a:pPr>
            <a:r>
              <a:rPr lang="en-US" dirty="0"/>
              <a:t>across the CGIAR: on gendered trait selection as part of the gender breeding pdfs </a:t>
            </a:r>
          </a:p>
          <a:p>
            <a:pPr marL="457200" indent="-457200">
              <a:buFont typeface="Arial" panose="020B0604020202020204" pitchFamily="34" charset="0"/>
              <a:buChar char="•"/>
            </a:pPr>
            <a:r>
              <a:rPr lang="en-US" dirty="0"/>
              <a:t>with CCAFS: on gender entry points to low emission dairy development </a:t>
            </a:r>
          </a:p>
          <a:p>
            <a:pPr marL="457200" indent="-457200">
              <a:buFont typeface="Arial" panose="020B0604020202020204" pitchFamily="34" charset="0"/>
              <a:buChar char="•"/>
            </a:pPr>
            <a:r>
              <a:rPr lang="en-US" dirty="0"/>
              <a:t>with A4NH: on women as milk traders and on the role gender plays in animal protein food safety.</a:t>
            </a:r>
            <a:endParaRPr lang="en-US" sz="2000" dirty="0"/>
          </a:p>
        </p:txBody>
      </p:sp>
      <p:sp>
        <p:nvSpPr>
          <p:cNvPr id="7" name="TextBox 6"/>
          <p:cNvSpPr txBox="1"/>
          <p:nvPr/>
        </p:nvSpPr>
        <p:spPr>
          <a:xfrm>
            <a:off x="533400" y="1674312"/>
            <a:ext cx="4038600" cy="2646878"/>
          </a:xfrm>
          <a:prstGeom prst="rect">
            <a:avLst/>
          </a:prstGeom>
          <a:noFill/>
        </p:spPr>
        <p:txBody>
          <a:bodyPr wrap="square" rtlCol="0">
            <a:spAutoFit/>
          </a:bodyPr>
          <a:lstStyle/>
          <a:p>
            <a:pPr marL="415633" indent="-415633"/>
            <a:r>
              <a:rPr lang="en-GB" sz="2200" dirty="0">
                <a:solidFill>
                  <a:schemeClr val="accent2">
                    <a:lumMod val="75000"/>
                  </a:schemeClr>
                </a:solidFill>
              </a:rPr>
              <a:t>Working together </a:t>
            </a:r>
            <a:r>
              <a:rPr lang="en-GB" sz="2200" i="1" dirty="0">
                <a:solidFill>
                  <a:schemeClr val="accent2">
                    <a:lumMod val="75000"/>
                  </a:schemeClr>
                </a:solidFill>
              </a:rPr>
              <a:t>in the team</a:t>
            </a:r>
            <a:r>
              <a:rPr lang="en-GB" sz="2200" dirty="0">
                <a:solidFill>
                  <a:schemeClr val="accent2">
                    <a:lumMod val="75000"/>
                  </a:schemeClr>
                </a:solidFill>
              </a:rPr>
              <a:t>:</a:t>
            </a:r>
          </a:p>
          <a:p>
            <a:pPr marL="457200" indent="-457200">
              <a:buFont typeface="Arial" panose="020B0604020202020204" pitchFamily="34" charset="0"/>
              <a:buChar char="•"/>
            </a:pPr>
            <a:r>
              <a:rPr lang="en-US" dirty="0"/>
              <a:t>Lead: Nicoline de Haan</a:t>
            </a:r>
          </a:p>
          <a:p>
            <a:pPr marL="457200" indent="-457200">
              <a:buFont typeface="Arial" panose="020B0604020202020204" pitchFamily="34" charset="0"/>
              <a:buChar char="•"/>
            </a:pPr>
            <a:r>
              <a:rPr lang="en-US" dirty="0"/>
              <a:t>ILRI: </a:t>
            </a:r>
            <a:r>
              <a:rPr lang="en-GB" dirty="0"/>
              <a:t>Alessandra Galie, Juliet Kariuki, Birhanu Lenjiso, Annet Mulema, Katie Tavenner </a:t>
            </a:r>
            <a:endParaRPr lang="en-US" dirty="0"/>
          </a:p>
          <a:p>
            <a:pPr marL="457200" indent="-457200">
              <a:buFont typeface="Arial" panose="020B0604020202020204" pitchFamily="34" charset="0"/>
              <a:buChar char="•"/>
            </a:pPr>
            <a:r>
              <a:rPr lang="en-GB" dirty="0"/>
              <a:t>ICARDA: Wole Kinati, Dina Najjar</a:t>
            </a:r>
            <a:endParaRPr lang="en-US" dirty="0"/>
          </a:p>
          <a:p>
            <a:pPr marL="457200" indent="-457200">
              <a:buFont typeface="Arial" panose="020B0604020202020204" pitchFamily="34" charset="0"/>
              <a:buChar char="•"/>
            </a:pPr>
            <a:r>
              <a:rPr lang="en-GB" dirty="0"/>
              <a:t>CIAT: Diksha Arora, Wendy Godek </a:t>
            </a:r>
          </a:p>
          <a:p>
            <a:pPr marL="457200" indent="-457200">
              <a:buFont typeface="Arial" panose="020B0604020202020204" pitchFamily="34" charset="0"/>
              <a:buChar char="•"/>
            </a:pPr>
            <a:endParaRPr lang="en-GB" dirty="0"/>
          </a:p>
          <a:p>
            <a:pPr marL="457200" indent="-457200">
              <a:buFont typeface="Arial" panose="020B0604020202020204" pitchFamily="34" charset="0"/>
              <a:buChar char="•"/>
            </a:pPr>
            <a:r>
              <a:rPr lang="en-GB" dirty="0"/>
              <a:t>Youth: Wouter Kleijn (ILRI/KIT) </a:t>
            </a:r>
            <a:endParaRPr lang="en-US" dirty="0"/>
          </a:p>
        </p:txBody>
      </p:sp>
      <p:sp>
        <p:nvSpPr>
          <p:cNvPr id="8" name="TextBox 7"/>
          <p:cNvSpPr txBox="1"/>
          <p:nvPr/>
        </p:nvSpPr>
        <p:spPr>
          <a:xfrm>
            <a:off x="1600200" y="4495800"/>
            <a:ext cx="7086600" cy="2123658"/>
          </a:xfrm>
          <a:prstGeom prst="rect">
            <a:avLst/>
          </a:prstGeom>
          <a:noFill/>
        </p:spPr>
        <p:txBody>
          <a:bodyPr wrap="square" rtlCol="0">
            <a:spAutoFit/>
          </a:bodyPr>
          <a:lstStyle/>
          <a:p>
            <a:pPr marL="415633" indent="-415633"/>
            <a:r>
              <a:rPr lang="en-GB" sz="2200" dirty="0">
                <a:solidFill>
                  <a:schemeClr val="accent2">
                    <a:lumMod val="75000"/>
                  </a:schemeClr>
                </a:solidFill>
              </a:rPr>
              <a:t>The future </a:t>
            </a:r>
            <a:r>
              <a:rPr lang="en-GB" sz="2200" i="1" dirty="0">
                <a:solidFill>
                  <a:schemeClr val="accent2">
                    <a:lumMod val="75000"/>
                  </a:schemeClr>
                </a:solidFill>
              </a:rPr>
              <a:t>in the CRP </a:t>
            </a:r>
          </a:p>
          <a:p>
            <a:pPr marL="457200" indent="-457200">
              <a:buFont typeface="Arial" panose="020B0604020202020204" pitchFamily="34" charset="0"/>
              <a:buChar char="•"/>
            </a:pPr>
            <a:r>
              <a:rPr lang="en-US" dirty="0"/>
              <a:t>Any other themes: </a:t>
            </a:r>
            <a:r>
              <a:rPr lang="en-US"/>
              <a:t>cooperatives, migration</a:t>
            </a:r>
            <a:r>
              <a:rPr lang="en-US" dirty="0"/>
              <a:t>, gender and big data, social media to change norms and values</a:t>
            </a:r>
          </a:p>
          <a:p>
            <a:pPr marL="457200" indent="-457200">
              <a:buFont typeface="Arial" panose="020B0604020202020204" pitchFamily="34" charset="0"/>
              <a:buChar char="•"/>
            </a:pPr>
            <a:r>
              <a:rPr lang="en-US" dirty="0"/>
              <a:t>Gender and equity (youth) </a:t>
            </a:r>
          </a:p>
          <a:p>
            <a:pPr marL="457200" indent="-457200">
              <a:buFont typeface="Arial" panose="020B0604020202020204" pitchFamily="34" charset="0"/>
              <a:buChar char="•"/>
            </a:pPr>
            <a:r>
              <a:rPr lang="en-US" dirty="0"/>
              <a:t>Support and budgets</a:t>
            </a:r>
          </a:p>
          <a:p>
            <a:pPr marL="457200" indent="-457200">
              <a:buFont typeface="Arial" panose="020B0604020202020204" pitchFamily="34" charset="0"/>
              <a:buChar char="•"/>
            </a:pPr>
            <a:r>
              <a:rPr lang="en-US" dirty="0"/>
              <a:t>A dedicated CRP person in the ISC </a:t>
            </a:r>
          </a:p>
          <a:p>
            <a:pPr marL="457200" indent="-457200">
              <a:buFont typeface="Arial" panose="020B0604020202020204" pitchFamily="34" charset="0"/>
              <a:buChar char="•"/>
            </a:pPr>
            <a:endParaRPr lang="en-US" sz="2000" dirty="0"/>
          </a:p>
        </p:txBody>
      </p:sp>
    </p:spTree>
    <p:extLst>
      <p:ext uri="{BB962C8B-B14F-4D97-AF65-F5344CB8AC3E}">
        <p14:creationId xmlns:p14="http://schemas.microsoft.com/office/powerpoint/2010/main" val="1489948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Ellipse 99"/>
          <p:cNvSpPr/>
          <p:nvPr/>
        </p:nvSpPr>
        <p:spPr>
          <a:xfrm>
            <a:off x="359359" y="1492473"/>
            <a:ext cx="8147450" cy="4126583"/>
          </a:xfrm>
          <a:prstGeom prst="ellipse">
            <a:avLst/>
          </a:prstGeom>
          <a:solidFill>
            <a:schemeClr val="accent1">
              <a:lumMod val="75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50" b="1" dirty="0">
                <a:solidFill>
                  <a:prstClr val="black"/>
                </a:solidFill>
              </a:rPr>
              <a:t>                                  </a:t>
            </a:r>
          </a:p>
          <a:p>
            <a:pPr algn="ctr"/>
            <a:endParaRPr lang="en-US" sz="1350" b="1" dirty="0">
              <a:solidFill>
                <a:prstClr val="black"/>
              </a:solidFill>
            </a:endParaRPr>
          </a:p>
          <a:p>
            <a:pPr algn="ctr"/>
            <a:endParaRPr lang="en-US" sz="1350" b="1" dirty="0">
              <a:solidFill>
                <a:prstClr val="black"/>
              </a:solidFill>
            </a:endParaRPr>
          </a:p>
          <a:p>
            <a:pPr algn="ctr"/>
            <a:r>
              <a:rPr lang="en-US" sz="1350" b="1" dirty="0">
                <a:solidFill>
                  <a:prstClr val="black"/>
                </a:solidFill>
              </a:rPr>
              <a:t>					</a:t>
            </a:r>
          </a:p>
          <a:p>
            <a:pPr algn="ctr"/>
            <a:endParaRPr lang="en-US" sz="1350" b="1" dirty="0">
              <a:solidFill>
                <a:prstClr val="black"/>
              </a:solidFill>
            </a:endParaRPr>
          </a:p>
          <a:p>
            <a:pPr algn="ctr"/>
            <a:r>
              <a:rPr lang="en-US" sz="1350" b="1" dirty="0">
                <a:solidFill>
                  <a:prstClr val="black"/>
                </a:solidFill>
              </a:rPr>
              <a:t>				</a:t>
            </a:r>
          </a:p>
          <a:p>
            <a:pPr algn="ctr"/>
            <a:r>
              <a:rPr lang="en-US" sz="1350" b="1" dirty="0">
                <a:solidFill>
                  <a:prstClr val="black"/>
                </a:solidFill>
              </a:rPr>
              <a:t>					</a:t>
            </a:r>
          </a:p>
          <a:p>
            <a:pPr algn="ctr"/>
            <a:r>
              <a:rPr lang="en-US" sz="1350" b="1" dirty="0">
                <a:solidFill>
                  <a:prstClr val="black"/>
                </a:solidFill>
              </a:rPr>
              <a:t>						</a:t>
            </a:r>
          </a:p>
          <a:p>
            <a:pPr algn="ctr"/>
            <a:r>
              <a:rPr lang="en-US" sz="1350" b="1" dirty="0">
                <a:solidFill>
                  <a:prstClr val="black"/>
                </a:solidFill>
              </a:rPr>
              <a:t>						</a:t>
            </a:r>
            <a:r>
              <a:rPr lang="en-US" sz="1350" b="1" dirty="0">
                <a:solidFill>
                  <a:prstClr val="white"/>
                </a:solidFill>
              </a:rPr>
              <a:t>Sphere of Interest</a:t>
            </a:r>
          </a:p>
          <a:p>
            <a:pPr algn="ctr"/>
            <a:endParaRPr lang="en-US" sz="1350" b="1" dirty="0">
              <a:solidFill>
                <a:prstClr val="black"/>
              </a:solidFill>
            </a:endParaRPr>
          </a:p>
          <a:p>
            <a:pPr algn="ctr"/>
            <a:endParaRPr lang="en-US" sz="1350" b="1" dirty="0">
              <a:solidFill>
                <a:prstClr val="black"/>
              </a:solidFill>
            </a:endParaRPr>
          </a:p>
          <a:p>
            <a:pPr algn="ctr"/>
            <a:endParaRPr lang="en-US" sz="1350" b="1" dirty="0">
              <a:solidFill>
                <a:prstClr val="black"/>
              </a:solidFill>
            </a:endParaRPr>
          </a:p>
          <a:p>
            <a:pPr algn="ctr"/>
            <a:endParaRPr lang="en-US" sz="1350" b="1" dirty="0">
              <a:solidFill>
                <a:prstClr val="black"/>
              </a:solidFill>
            </a:endParaRPr>
          </a:p>
          <a:p>
            <a:pPr algn="ctr"/>
            <a:endParaRPr lang="en-US" sz="1350" b="1" dirty="0">
              <a:solidFill>
                <a:prstClr val="black"/>
              </a:solidFill>
            </a:endParaRPr>
          </a:p>
          <a:p>
            <a:pPr algn="ctr"/>
            <a:endParaRPr lang="en-US" sz="1350" b="1" dirty="0">
              <a:solidFill>
                <a:prstClr val="black"/>
              </a:solidFill>
            </a:endParaRPr>
          </a:p>
          <a:p>
            <a:pPr algn="ctr"/>
            <a:endParaRPr lang="en-US" sz="1350" b="1" dirty="0">
              <a:solidFill>
                <a:prstClr val="black"/>
              </a:solidFill>
            </a:endParaRPr>
          </a:p>
          <a:p>
            <a:pPr algn="ctr"/>
            <a:endParaRPr lang="en-US" sz="1350" b="1" dirty="0">
              <a:solidFill>
                <a:prstClr val="black"/>
              </a:solidFill>
            </a:endParaRPr>
          </a:p>
          <a:p>
            <a:pPr algn="ctr"/>
            <a:endParaRPr lang="en-US" sz="1350" b="1" dirty="0">
              <a:solidFill>
                <a:prstClr val="black"/>
              </a:solidFill>
            </a:endParaRPr>
          </a:p>
          <a:p>
            <a:pPr algn="ctr"/>
            <a:endParaRPr lang="en-US" sz="1350" b="1" dirty="0">
              <a:solidFill>
                <a:prstClr val="black"/>
              </a:solidFill>
            </a:endParaRPr>
          </a:p>
          <a:p>
            <a:pPr algn="ctr"/>
            <a:endParaRPr lang="en-US" sz="1350" b="1" dirty="0">
              <a:solidFill>
                <a:prstClr val="black"/>
              </a:solidFill>
            </a:endParaRPr>
          </a:p>
          <a:p>
            <a:pPr algn="ctr"/>
            <a:endParaRPr lang="en-US" sz="1350" b="1" dirty="0">
              <a:solidFill>
                <a:prstClr val="black"/>
              </a:solidFill>
            </a:endParaRPr>
          </a:p>
          <a:p>
            <a:pPr algn="ctr"/>
            <a:endParaRPr lang="en-US" sz="1350" b="1" dirty="0">
              <a:solidFill>
                <a:prstClr val="black"/>
              </a:solidFill>
            </a:endParaRPr>
          </a:p>
          <a:p>
            <a:pPr algn="ctr"/>
            <a:r>
              <a:rPr lang="en-US" sz="1350" b="1" dirty="0">
                <a:solidFill>
                  <a:prstClr val="black"/>
                </a:solidFill>
              </a:rPr>
              <a:t>            </a:t>
            </a:r>
            <a:endParaRPr lang="en-US" sz="1200" i="1" dirty="0">
              <a:solidFill>
                <a:prstClr val="black"/>
              </a:solidFill>
            </a:endParaRPr>
          </a:p>
          <a:p>
            <a:pPr algn="ctr"/>
            <a:endParaRPr lang="en-US" sz="1200" i="1" dirty="0">
              <a:solidFill>
                <a:prstClr val="black"/>
              </a:solidFill>
            </a:endParaRPr>
          </a:p>
          <a:p>
            <a:pPr algn="ctr"/>
            <a:endParaRPr lang="en-US" sz="1200" i="1" dirty="0">
              <a:solidFill>
                <a:prstClr val="black"/>
              </a:solidFill>
            </a:endParaRPr>
          </a:p>
          <a:p>
            <a:pPr algn="ctr"/>
            <a:endParaRPr lang="en-US" sz="1200" i="1" dirty="0">
              <a:solidFill>
                <a:prstClr val="black"/>
              </a:solidFill>
            </a:endParaRPr>
          </a:p>
          <a:p>
            <a:pPr algn="ctr"/>
            <a:endParaRPr lang="de-DE" sz="1200" i="1" dirty="0">
              <a:solidFill>
                <a:prstClr val="black"/>
              </a:solidFill>
            </a:endParaRPr>
          </a:p>
        </p:txBody>
      </p:sp>
      <p:sp>
        <p:nvSpPr>
          <p:cNvPr id="13" name="Ellipse 128"/>
          <p:cNvSpPr/>
          <p:nvPr/>
        </p:nvSpPr>
        <p:spPr>
          <a:xfrm>
            <a:off x="457330" y="1798348"/>
            <a:ext cx="5392334" cy="3441871"/>
          </a:xfrm>
          <a:prstGeom prst="ellipse">
            <a:avLst/>
          </a:prstGeom>
          <a:solidFill>
            <a:schemeClr val="accent1">
              <a:lumMod val="60000"/>
              <a:lumOff val="4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b="1" dirty="0">
              <a:solidFill>
                <a:prstClr val="black"/>
              </a:solidFill>
            </a:endParaRPr>
          </a:p>
          <a:p>
            <a:pPr algn="ctr"/>
            <a:endParaRPr lang="en-US" sz="1350" b="1" dirty="0">
              <a:solidFill>
                <a:prstClr val="black"/>
              </a:solidFill>
            </a:endParaRPr>
          </a:p>
          <a:p>
            <a:pPr algn="ctr"/>
            <a:r>
              <a:rPr lang="en-US" sz="1350" b="1" dirty="0">
                <a:solidFill>
                  <a:prstClr val="black"/>
                </a:solidFill>
              </a:rPr>
              <a:t>                     </a:t>
            </a:r>
          </a:p>
          <a:p>
            <a:pPr algn="ctr"/>
            <a:endParaRPr lang="en-US" sz="1350" b="1" dirty="0">
              <a:solidFill>
                <a:prstClr val="black"/>
              </a:solidFill>
            </a:endParaRPr>
          </a:p>
          <a:p>
            <a:pPr algn="ctr"/>
            <a:endParaRPr lang="en-US" sz="1350" b="1" dirty="0">
              <a:solidFill>
                <a:prstClr val="black"/>
              </a:solidFill>
            </a:endParaRPr>
          </a:p>
          <a:p>
            <a:pPr algn="ctr"/>
            <a:endParaRPr lang="en-US" sz="1350" b="1" dirty="0">
              <a:solidFill>
                <a:prstClr val="black"/>
              </a:solidFill>
            </a:endParaRPr>
          </a:p>
          <a:p>
            <a:pPr algn="ctr"/>
            <a:endParaRPr lang="en-US" sz="1350" b="1" dirty="0">
              <a:solidFill>
                <a:prstClr val="black"/>
              </a:solidFill>
            </a:endParaRPr>
          </a:p>
          <a:p>
            <a:pPr algn="ctr"/>
            <a:endParaRPr lang="en-US" sz="1350" b="1" dirty="0">
              <a:solidFill>
                <a:prstClr val="black"/>
              </a:solidFill>
            </a:endParaRPr>
          </a:p>
          <a:p>
            <a:pPr algn="r"/>
            <a:r>
              <a:rPr lang="en-US" sz="1350" b="1" dirty="0">
                <a:solidFill>
                  <a:prstClr val="black"/>
                </a:solidFill>
              </a:rPr>
              <a:t>		</a:t>
            </a:r>
          </a:p>
          <a:p>
            <a:pPr algn="r"/>
            <a:r>
              <a:rPr lang="en-US" sz="1350" b="1" dirty="0">
                <a:solidFill>
                  <a:prstClr val="black"/>
                </a:solidFill>
              </a:rPr>
              <a:t>		</a:t>
            </a:r>
          </a:p>
          <a:p>
            <a:pPr algn="r"/>
            <a:endParaRPr lang="en-US" sz="1350" b="1" dirty="0">
              <a:solidFill>
                <a:prstClr val="black"/>
              </a:solidFill>
            </a:endParaRPr>
          </a:p>
          <a:p>
            <a:pPr algn="r"/>
            <a:endParaRPr lang="en-US" sz="1350" b="1" dirty="0">
              <a:solidFill>
                <a:prstClr val="black"/>
              </a:solidFill>
            </a:endParaRPr>
          </a:p>
          <a:p>
            <a:pPr algn="r"/>
            <a:r>
              <a:rPr lang="en-US" sz="1350" b="1" dirty="0">
                <a:solidFill>
                  <a:prstClr val="black"/>
                </a:solidFill>
              </a:rPr>
              <a:t>Sphere of Influence</a:t>
            </a:r>
          </a:p>
          <a:p>
            <a:pPr algn="ctr"/>
            <a:endParaRPr lang="en-US" sz="1350" b="1" dirty="0">
              <a:solidFill>
                <a:prstClr val="black"/>
              </a:solidFill>
            </a:endParaRPr>
          </a:p>
          <a:p>
            <a:pPr algn="ctr"/>
            <a:endParaRPr lang="en-US" sz="1350" b="1" dirty="0">
              <a:solidFill>
                <a:prstClr val="black"/>
              </a:solidFill>
            </a:endParaRPr>
          </a:p>
          <a:p>
            <a:pPr algn="ctr"/>
            <a:endParaRPr lang="en-US" sz="1350" b="1" dirty="0">
              <a:solidFill>
                <a:prstClr val="black"/>
              </a:solidFill>
            </a:endParaRPr>
          </a:p>
          <a:p>
            <a:pPr algn="ctr"/>
            <a:endParaRPr lang="en-US" sz="1350" b="1" dirty="0">
              <a:solidFill>
                <a:prstClr val="black"/>
              </a:solidFill>
            </a:endParaRPr>
          </a:p>
          <a:p>
            <a:pPr algn="ctr"/>
            <a:endParaRPr lang="en-US" sz="1350" b="1" dirty="0">
              <a:solidFill>
                <a:prstClr val="black"/>
              </a:solidFill>
            </a:endParaRPr>
          </a:p>
          <a:p>
            <a:pPr algn="ctr"/>
            <a:endParaRPr lang="en-US" sz="1350" b="1" dirty="0">
              <a:solidFill>
                <a:prstClr val="black"/>
              </a:solidFill>
            </a:endParaRPr>
          </a:p>
          <a:p>
            <a:pPr algn="ctr"/>
            <a:endParaRPr lang="en-US" sz="1350" b="1" dirty="0">
              <a:solidFill>
                <a:prstClr val="black"/>
              </a:solidFill>
            </a:endParaRPr>
          </a:p>
          <a:p>
            <a:pPr algn="ctr"/>
            <a:endParaRPr lang="en-US" sz="1350" b="1" dirty="0">
              <a:solidFill>
                <a:prstClr val="black"/>
              </a:solidFill>
            </a:endParaRPr>
          </a:p>
          <a:p>
            <a:pPr algn="ctr"/>
            <a:endParaRPr lang="en-US" sz="1350" b="1" dirty="0">
              <a:solidFill>
                <a:prstClr val="black"/>
              </a:solidFill>
            </a:endParaRPr>
          </a:p>
          <a:p>
            <a:pPr algn="ctr"/>
            <a:endParaRPr lang="en-US" sz="1350" b="1" dirty="0">
              <a:solidFill>
                <a:prstClr val="black"/>
              </a:solidFill>
            </a:endParaRPr>
          </a:p>
          <a:p>
            <a:pPr algn="ctr"/>
            <a:endParaRPr lang="en-US" sz="1200" b="1" dirty="0">
              <a:solidFill>
                <a:prstClr val="black"/>
              </a:solidFill>
            </a:endParaRPr>
          </a:p>
          <a:p>
            <a:pPr algn="ctr"/>
            <a:endParaRPr lang="en-US" sz="1200" i="1" dirty="0">
              <a:solidFill>
                <a:prstClr val="black"/>
              </a:solidFill>
            </a:endParaRPr>
          </a:p>
          <a:p>
            <a:pPr algn="ctr"/>
            <a:endParaRPr lang="en-US" sz="1200" i="1" dirty="0">
              <a:solidFill>
                <a:prstClr val="black"/>
              </a:solidFill>
            </a:endParaRPr>
          </a:p>
          <a:p>
            <a:pPr algn="ctr"/>
            <a:endParaRPr lang="en-US" sz="1200" i="1" dirty="0">
              <a:solidFill>
                <a:prstClr val="black"/>
              </a:solidFill>
            </a:endParaRPr>
          </a:p>
          <a:p>
            <a:pPr algn="ctr"/>
            <a:endParaRPr lang="en-US" sz="1200" i="1" dirty="0">
              <a:solidFill>
                <a:prstClr val="black"/>
              </a:solidFill>
            </a:endParaRPr>
          </a:p>
          <a:p>
            <a:pPr algn="ctr"/>
            <a:endParaRPr lang="en-US" sz="1200" i="1" dirty="0">
              <a:solidFill>
                <a:prstClr val="black"/>
              </a:solidFill>
            </a:endParaRPr>
          </a:p>
          <a:p>
            <a:pPr algn="ctr"/>
            <a:endParaRPr lang="en-US" sz="1200" i="1" dirty="0">
              <a:solidFill>
                <a:prstClr val="black"/>
              </a:solidFill>
            </a:endParaRPr>
          </a:p>
          <a:p>
            <a:pPr algn="ctr"/>
            <a:endParaRPr lang="en-US" sz="1200" i="1" dirty="0">
              <a:solidFill>
                <a:prstClr val="black"/>
              </a:solidFill>
            </a:endParaRPr>
          </a:p>
          <a:p>
            <a:pPr algn="ctr"/>
            <a:endParaRPr lang="en-US" sz="1200" i="1" dirty="0">
              <a:solidFill>
                <a:prstClr val="black"/>
              </a:solidFill>
            </a:endParaRPr>
          </a:p>
          <a:p>
            <a:pPr algn="ctr"/>
            <a:endParaRPr lang="en-US" sz="1200" i="1" dirty="0">
              <a:solidFill>
                <a:prstClr val="black"/>
              </a:solidFill>
            </a:endParaRPr>
          </a:p>
          <a:p>
            <a:pPr algn="ctr"/>
            <a:endParaRPr lang="en-US" sz="1350" b="1" dirty="0">
              <a:solidFill>
                <a:prstClr val="black"/>
              </a:solidFill>
            </a:endParaRPr>
          </a:p>
          <a:p>
            <a:pPr algn="ctr"/>
            <a:endParaRPr lang="de-DE" sz="1350" b="1" dirty="0">
              <a:solidFill>
                <a:prstClr val="black"/>
              </a:solidFill>
            </a:endParaRPr>
          </a:p>
        </p:txBody>
      </p:sp>
      <p:sp>
        <p:nvSpPr>
          <p:cNvPr id="14" name="Ellipse 53"/>
          <p:cNvSpPr/>
          <p:nvPr/>
        </p:nvSpPr>
        <p:spPr>
          <a:xfrm>
            <a:off x="308238" y="2246340"/>
            <a:ext cx="3036735" cy="2757493"/>
          </a:xfrm>
          <a:prstGeom prst="ellipse">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350" b="1" dirty="0">
                <a:solidFill>
                  <a:prstClr val="black"/>
                </a:solidFill>
              </a:rPr>
              <a:t>Sphere of Control </a:t>
            </a:r>
          </a:p>
          <a:p>
            <a:pPr algn="ctr"/>
            <a:endParaRPr lang="en-US" sz="1350" b="1" dirty="0">
              <a:solidFill>
                <a:prstClr val="black"/>
              </a:solidFill>
            </a:endParaRPr>
          </a:p>
          <a:p>
            <a:pPr algn="ctr"/>
            <a:endParaRPr lang="en-US" sz="1350" b="1" dirty="0">
              <a:solidFill>
                <a:prstClr val="black"/>
              </a:solidFill>
            </a:endParaRPr>
          </a:p>
          <a:p>
            <a:pPr algn="ctr"/>
            <a:endParaRPr lang="en-US" sz="1350" b="1" dirty="0">
              <a:solidFill>
                <a:prstClr val="black"/>
              </a:solidFill>
            </a:endParaRPr>
          </a:p>
          <a:p>
            <a:pPr algn="ctr"/>
            <a:endParaRPr lang="en-US" sz="1350" b="1" dirty="0">
              <a:solidFill>
                <a:prstClr val="black"/>
              </a:solidFill>
            </a:endParaRPr>
          </a:p>
          <a:p>
            <a:pPr algn="ctr"/>
            <a:endParaRPr lang="en-US" sz="1350" b="1" dirty="0">
              <a:solidFill>
                <a:prstClr val="black"/>
              </a:solidFill>
            </a:endParaRPr>
          </a:p>
          <a:p>
            <a:pPr algn="ctr"/>
            <a:endParaRPr lang="en-US" sz="1350" b="1" dirty="0">
              <a:solidFill>
                <a:prstClr val="black"/>
              </a:solidFill>
            </a:endParaRPr>
          </a:p>
          <a:p>
            <a:pPr algn="ctr"/>
            <a:endParaRPr lang="en-US" sz="1350" b="1" dirty="0">
              <a:solidFill>
                <a:prstClr val="black"/>
              </a:solidFill>
            </a:endParaRPr>
          </a:p>
        </p:txBody>
      </p:sp>
      <p:sp>
        <p:nvSpPr>
          <p:cNvPr id="2" name="Title 1"/>
          <p:cNvSpPr>
            <a:spLocks noGrp="1"/>
          </p:cNvSpPr>
          <p:nvPr>
            <p:ph type="title"/>
          </p:nvPr>
        </p:nvSpPr>
        <p:spPr>
          <a:xfrm>
            <a:off x="537209" y="912139"/>
            <a:ext cx="7886700" cy="557762"/>
          </a:xfrm>
        </p:spPr>
        <p:txBody>
          <a:bodyPr>
            <a:normAutofit fontScale="90000"/>
          </a:bodyPr>
          <a:lstStyle/>
          <a:p>
            <a:r>
              <a:rPr lang="en-US" dirty="0"/>
              <a:t>Impact Pathway</a:t>
            </a:r>
          </a:p>
        </p:txBody>
      </p:sp>
      <p:graphicFrame>
        <p:nvGraphicFramePr>
          <p:cNvPr id="5" name="Content Placeholder 4"/>
          <p:cNvGraphicFramePr>
            <a:graphicFrameLocks noGrp="1"/>
          </p:cNvGraphicFramePr>
          <p:nvPr>
            <p:ph idx="1"/>
            <p:extLst/>
          </p:nvPr>
        </p:nvGraphicFramePr>
        <p:xfrm>
          <a:off x="788597" y="2869456"/>
          <a:ext cx="7123176" cy="200600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0745184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1"/>
    </p:custData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p:cNvSpPr txBox="1">
            <a:spLocks/>
          </p:cNvSpPr>
          <p:nvPr/>
        </p:nvSpPr>
        <p:spPr>
          <a:xfrm>
            <a:off x="952500" y="762000"/>
            <a:ext cx="7543800" cy="1143000"/>
          </a:xfrm>
          <a:prstGeom prst="rect">
            <a:avLst/>
          </a:prstGeom>
        </p:spPr>
        <p:txBody>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a:solidFill>
                  <a:srgbClr val="C00000"/>
                </a:solidFill>
              </a:rPr>
              <a:t>The ladder</a:t>
            </a:r>
          </a:p>
        </p:txBody>
      </p:sp>
      <p:pic>
        <p:nvPicPr>
          <p:cNvPr id="5" name="Picture 4"/>
          <p:cNvPicPr>
            <a:picLocks noChangeAspect="1"/>
          </p:cNvPicPr>
          <p:nvPr/>
        </p:nvPicPr>
        <p:blipFill>
          <a:blip r:embed="rId3"/>
          <a:stretch>
            <a:fillRect/>
          </a:stretch>
        </p:blipFill>
        <p:spPr>
          <a:xfrm>
            <a:off x="1066800" y="1327061"/>
            <a:ext cx="7467600" cy="4976163"/>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952500" y="762000"/>
            <a:ext cx="7543800" cy="1143000"/>
          </a:xfrm>
        </p:spPr>
        <p:txBody>
          <a:bodyPr/>
          <a:lstStyle/>
          <a:p>
            <a:r>
              <a:rPr lang="en-US" dirty="0">
                <a:solidFill>
                  <a:srgbClr val="C00000"/>
                </a:solidFill>
              </a:rPr>
              <a:t>The ladder: 3 product lines</a:t>
            </a:r>
          </a:p>
        </p:txBody>
      </p:sp>
      <p:sp>
        <p:nvSpPr>
          <p:cNvPr id="3" name="Text Placeholder 2"/>
          <p:cNvSpPr>
            <a:spLocks noGrp="1"/>
          </p:cNvSpPr>
          <p:nvPr>
            <p:ph type="body" sz="quarter" idx="12"/>
          </p:nvPr>
        </p:nvSpPr>
        <p:spPr>
          <a:xfrm>
            <a:off x="952500" y="1356246"/>
            <a:ext cx="7467600" cy="4572000"/>
          </a:xfrm>
        </p:spPr>
        <p:txBody>
          <a:bodyPr>
            <a:normAutofit fontScale="85000" lnSpcReduction="20000"/>
          </a:bodyPr>
          <a:lstStyle/>
          <a:p>
            <a:pPr>
              <a:spcBef>
                <a:spcPts val="0"/>
              </a:spcBef>
              <a:spcAft>
                <a:spcPts val="0"/>
              </a:spcAft>
            </a:pPr>
            <a:r>
              <a:rPr lang="en-GB" sz="2800" b="1" dirty="0"/>
              <a:t>Gender and youth on the livestock ladder: </a:t>
            </a:r>
          </a:p>
          <a:p>
            <a:pPr lvl="1">
              <a:spcBef>
                <a:spcPts val="0"/>
              </a:spcBef>
            </a:pPr>
            <a:r>
              <a:rPr lang="en-GB" sz="2800" dirty="0"/>
              <a:t>differentiated aspirations</a:t>
            </a:r>
          </a:p>
          <a:p>
            <a:pPr lvl="1"/>
            <a:r>
              <a:rPr lang="en-GB" sz="2800" dirty="0"/>
              <a:t> making livestock a core business: entrepreneurship</a:t>
            </a:r>
          </a:p>
          <a:p>
            <a:pPr lvl="1"/>
            <a:r>
              <a:rPr lang="en-GB" sz="2800" dirty="0"/>
              <a:t>differentiated market development </a:t>
            </a:r>
          </a:p>
          <a:p>
            <a:pPr lvl="1"/>
            <a:r>
              <a:rPr lang="en-GB" sz="2800" dirty="0"/>
              <a:t>identifying policy barriers </a:t>
            </a:r>
          </a:p>
          <a:p>
            <a:pPr>
              <a:lnSpc>
                <a:spcPct val="120000"/>
              </a:lnSpc>
              <a:spcAft>
                <a:spcPts val="0"/>
              </a:spcAft>
            </a:pPr>
            <a:endParaRPr lang="en-GB" sz="2800" b="1" dirty="0"/>
          </a:p>
          <a:p>
            <a:pPr>
              <a:lnSpc>
                <a:spcPct val="120000"/>
              </a:lnSpc>
              <a:spcAft>
                <a:spcPts val="0"/>
              </a:spcAft>
            </a:pPr>
            <a:r>
              <a:rPr lang="en-GB" sz="2800" b="1" dirty="0"/>
              <a:t>Technological and institutional innovation packages </a:t>
            </a:r>
            <a:r>
              <a:rPr lang="en-GB" sz="2800" dirty="0"/>
              <a:t>in genetics, feeds, animal health and environment at: </a:t>
            </a:r>
          </a:p>
          <a:p>
            <a:pPr lvl="1">
              <a:lnSpc>
                <a:spcPct val="120000"/>
              </a:lnSpc>
            </a:pPr>
            <a:r>
              <a:rPr lang="en-GB" sz="2800" dirty="0"/>
              <a:t>household level</a:t>
            </a:r>
          </a:p>
          <a:p>
            <a:pPr lvl="1">
              <a:lnSpc>
                <a:spcPct val="120000"/>
              </a:lnSpc>
            </a:pPr>
            <a:r>
              <a:rPr lang="en-GB" sz="2800" dirty="0"/>
              <a:t>community </a:t>
            </a:r>
          </a:p>
          <a:p>
            <a:pPr lvl="1">
              <a:lnSpc>
                <a:spcPct val="120000"/>
              </a:lnSpc>
            </a:pPr>
            <a:r>
              <a:rPr lang="en-GB" sz="2800" dirty="0"/>
              <a:t>national level</a:t>
            </a:r>
            <a:endParaRPr lang="en-US" sz="2800" dirty="0"/>
          </a:p>
          <a:p>
            <a:endParaRPr lang="en-GB" sz="2800" b="1" dirty="0"/>
          </a:p>
          <a:p>
            <a:endParaRPr lang="en-US" dirty="0"/>
          </a:p>
          <a:p>
            <a:pPr marL="571500" indent="-571500">
              <a:lnSpc>
                <a:spcPct val="110000"/>
              </a:lnSpc>
            </a:pPr>
            <a:endParaRPr lang="en-US" sz="2600" dirty="0">
              <a:solidFill>
                <a:prstClr val="black"/>
              </a:solidFill>
            </a:endParaRPr>
          </a:p>
        </p:txBody>
      </p:sp>
    </p:spTree>
    <p:custDataLst>
      <p:tags r:id="rId1"/>
    </p:custDataLst>
    <p:extLst>
      <p:ext uri="{BB962C8B-B14F-4D97-AF65-F5344CB8AC3E}">
        <p14:creationId xmlns:p14="http://schemas.microsoft.com/office/powerpoint/2010/main" val="2429654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7" end="7"/>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8" end="8"/>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952500" y="762000"/>
            <a:ext cx="7543800" cy="1143000"/>
          </a:xfrm>
        </p:spPr>
        <p:txBody>
          <a:bodyPr/>
          <a:lstStyle/>
          <a:p>
            <a:r>
              <a:rPr lang="en-US" dirty="0">
                <a:solidFill>
                  <a:srgbClr val="C00000"/>
                </a:solidFill>
              </a:rPr>
              <a:t>The ladder: 3 product lines</a:t>
            </a:r>
          </a:p>
        </p:txBody>
      </p:sp>
      <p:sp>
        <p:nvSpPr>
          <p:cNvPr id="3" name="Text Placeholder 2"/>
          <p:cNvSpPr>
            <a:spLocks noGrp="1"/>
          </p:cNvSpPr>
          <p:nvPr>
            <p:ph type="body" sz="quarter" idx="12"/>
          </p:nvPr>
        </p:nvSpPr>
        <p:spPr>
          <a:xfrm>
            <a:off x="932108" y="1524000"/>
            <a:ext cx="7467600" cy="4572000"/>
          </a:xfrm>
        </p:spPr>
        <p:txBody>
          <a:bodyPr>
            <a:normAutofit/>
          </a:bodyPr>
          <a:lstStyle/>
          <a:p>
            <a:pPr>
              <a:lnSpc>
                <a:spcPct val="120000"/>
              </a:lnSpc>
              <a:spcBef>
                <a:spcPts val="0"/>
              </a:spcBef>
              <a:spcAft>
                <a:spcPts val="0"/>
              </a:spcAft>
            </a:pPr>
            <a:r>
              <a:rPr lang="en-GB" b="1" dirty="0"/>
              <a:t>Strategic research on gender and youth on the livestock ladder: </a:t>
            </a:r>
          </a:p>
          <a:p>
            <a:pPr marL="971550" lvl="1" indent="-571500">
              <a:lnSpc>
                <a:spcPct val="120000"/>
              </a:lnSpc>
            </a:pPr>
            <a:r>
              <a:rPr lang="en-GB" dirty="0"/>
              <a:t>Assessing the actual and potential roles of livestock in transforming gender relations and other social constructs</a:t>
            </a:r>
            <a:endParaRPr lang="en-US" dirty="0"/>
          </a:p>
          <a:p>
            <a:pPr marL="971550" lvl="1" indent="-571500">
              <a:lnSpc>
                <a:spcPct val="120000"/>
              </a:lnSpc>
            </a:pPr>
            <a:r>
              <a:rPr lang="en-GB" dirty="0"/>
              <a:t>Unpacking what’s needed to enable livestock enterprises to do more to empower women and to enhance the nutrition and resilience of their households and communities</a:t>
            </a:r>
            <a:endParaRPr lang="en-GB" b="1" dirty="0"/>
          </a:p>
          <a:p>
            <a:endParaRPr lang="en-GB" sz="2800" b="1" dirty="0"/>
          </a:p>
          <a:p>
            <a:endParaRPr lang="en-US" dirty="0"/>
          </a:p>
          <a:p>
            <a:pPr marL="571500" indent="-571500">
              <a:lnSpc>
                <a:spcPct val="110000"/>
              </a:lnSpc>
            </a:pPr>
            <a:endParaRPr lang="en-US" sz="2600" dirty="0">
              <a:solidFill>
                <a:prstClr val="black"/>
              </a:solidFill>
            </a:endParaRPr>
          </a:p>
        </p:txBody>
      </p:sp>
    </p:spTree>
    <p:custDataLst>
      <p:tags r:id="rId1"/>
    </p:custDataLst>
    <p:extLst>
      <p:ext uri="{BB962C8B-B14F-4D97-AF65-F5344CB8AC3E}">
        <p14:creationId xmlns:p14="http://schemas.microsoft.com/office/powerpoint/2010/main" val="216082577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952500" y="762000"/>
            <a:ext cx="7543800" cy="1143000"/>
          </a:xfrm>
        </p:spPr>
        <p:txBody>
          <a:bodyPr/>
          <a:lstStyle/>
          <a:p>
            <a:r>
              <a:rPr lang="en-US" dirty="0">
                <a:solidFill>
                  <a:srgbClr val="C00000"/>
                </a:solidFill>
              </a:rPr>
              <a:t>Our how </a:t>
            </a:r>
          </a:p>
        </p:txBody>
      </p:sp>
      <p:sp>
        <p:nvSpPr>
          <p:cNvPr id="3" name="Text Placeholder 2"/>
          <p:cNvSpPr>
            <a:spLocks noGrp="1"/>
          </p:cNvSpPr>
          <p:nvPr>
            <p:ph type="body" sz="quarter" idx="12"/>
          </p:nvPr>
        </p:nvSpPr>
        <p:spPr>
          <a:xfrm>
            <a:off x="927100" y="1524000"/>
            <a:ext cx="7467600" cy="4724400"/>
          </a:xfrm>
        </p:spPr>
        <p:txBody>
          <a:bodyPr>
            <a:normAutofit/>
          </a:bodyPr>
          <a:lstStyle/>
          <a:p>
            <a:pPr lvl="0">
              <a:spcAft>
                <a:spcPts val="0"/>
              </a:spcAft>
              <a:defRPr/>
            </a:pPr>
            <a:r>
              <a:rPr lang="en-US" sz="2600" dirty="0">
                <a:solidFill>
                  <a:prstClr val="black"/>
                </a:solidFill>
              </a:rPr>
              <a:t>Gender strategy  </a:t>
            </a:r>
          </a:p>
          <a:p>
            <a:pPr lvl="0">
              <a:spcAft>
                <a:spcPts val="0"/>
              </a:spcAft>
              <a:defRPr/>
            </a:pPr>
            <a:r>
              <a:rPr lang="en-US" sz="2600" dirty="0">
                <a:solidFill>
                  <a:prstClr val="black"/>
                </a:solidFill>
              </a:rPr>
              <a:t>Flagships</a:t>
            </a:r>
          </a:p>
          <a:p>
            <a:pPr lvl="0">
              <a:spcAft>
                <a:spcPts val="0"/>
              </a:spcAft>
              <a:defRPr/>
            </a:pPr>
            <a:r>
              <a:rPr lang="en-US" sz="2600" dirty="0">
                <a:solidFill>
                  <a:prstClr val="black"/>
                </a:solidFill>
              </a:rPr>
              <a:t>LLAFS</a:t>
            </a:r>
          </a:p>
          <a:p>
            <a:pPr lvl="0">
              <a:spcAft>
                <a:spcPts val="0"/>
              </a:spcAft>
              <a:defRPr/>
            </a:pPr>
            <a:r>
              <a:rPr lang="en-US" sz="2600" dirty="0">
                <a:solidFill>
                  <a:prstClr val="black"/>
                </a:solidFill>
              </a:rPr>
              <a:t>A solid basis </a:t>
            </a:r>
          </a:p>
          <a:p>
            <a:pPr lvl="0">
              <a:spcAft>
                <a:spcPts val="0"/>
              </a:spcAft>
              <a:defRPr/>
            </a:pPr>
            <a:r>
              <a:rPr lang="en-US" sz="2600" dirty="0">
                <a:solidFill>
                  <a:prstClr val="black"/>
                </a:solidFill>
              </a:rPr>
              <a:t>Youth </a:t>
            </a:r>
          </a:p>
          <a:p>
            <a:pPr lvl="0">
              <a:spcAft>
                <a:spcPts val="0"/>
              </a:spcAft>
              <a:defRPr/>
            </a:pPr>
            <a:r>
              <a:rPr lang="en-US" sz="2600" dirty="0">
                <a:solidFill>
                  <a:prstClr val="black"/>
                </a:solidFill>
              </a:rPr>
              <a:t>Engagement </a:t>
            </a:r>
          </a:p>
          <a:p>
            <a:pPr lvl="0">
              <a:spcAft>
                <a:spcPts val="0"/>
              </a:spcAft>
              <a:defRPr/>
            </a:pPr>
            <a:r>
              <a:rPr lang="en-US" sz="2600" dirty="0">
                <a:solidFill>
                  <a:prstClr val="black"/>
                </a:solidFill>
              </a:rPr>
              <a:t>The team </a:t>
            </a:r>
          </a:p>
          <a:p>
            <a:pPr lvl="0">
              <a:spcAft>
                <a:spcPts val="0"/>
              </a:spcAft>
              <a:defRPr/>
            </a:pPr>
            <a:r>
              <a:rPr lang="en-US" sz="2600" dirty="0">
                <a:solidFill>
                  <a:prstClr val="black"/>
                </a:solidFill>
              </a:rPr>
              <a:t>……….. and budget</a:t>
            </a:r>
          </a:p>
          <a:p>
            <a:pPr lvl="0">
              <a:spcAft>
                <a:spcPts val="0"/>
              </a:spcAft>
              <a:defRPr/>
            </a:pPr>
            <a:endParaRPr lang="en-US" sz="2600" dirty="0">
              <a:solidFill>
                <a:prstClr val="black"/>
              </a:solidFill>
            </a:endParaRPr>
          </a:p>
          <a:p>
            <a:pPr marL="0" indent="0">
              <a:buNone/>
            </a:pPr>
            <a:endParaRPr lang="en-US" dirty="0"/>
          </a:p>
        </p:txBody>
      </p:sp>
    </p:spTree>
    <p:custDataLst>
      <p:tags r:id="rId1"/>
    </p:custDataLst>
    <p:extLst>
      <p:ext uri="{BB962C8B-B14F-4D97-AF65-F5344CB8AC3E}">
        <p14:creationId xmlns:p14="http://schemas.microsoft.com/office/powerpoint/2010/main" val="15032752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952500" y="762000"/>
            <a:ext cx="7543800" cy="1143000"/>
          </a:xfrm>
        </p:spPr>
        <p:txBody>
          <a:bodyPr/>
          <a:lstStyle/>
          <a:p>
            <a:r>
              <a:rPr lang="en-US" dirty="0">
                <a:solidFill>
                  <a:srgbClr val="C00000"/>
                </a:solidFill>
              </a:rPr>
              <a:t>Our how </a:t>
            </a:r>
          </a:p>
        </p:txBody>
      </p:sp>
      <p:sp>
        <p:nvSpPr>
          <p:cNvPr id="3" name="Text Placeholder 2"/>
          <p:cNvSpPr>
            <a:spLocks noGrp="1"/>
          </p:cNvSpPr>
          <p:nvPr>
            <p:ph type="body" sz="quarter" idx="12"/>
          </p:nvPr>
        </p:nvSpPr>
        <p:spPr>
          <a:xfrm>
            <a:off x="927100" y="1524000"/>
            <a:ext cx="7467600" cy="4724400"/>
          </a:xfrm>
        </p:spPr>
        <p:txBody>
          <a:bodyPr>
            <a:normAutofit/>
          </a:bodyPr>
          <a:lstStyle/>
          <a:p>
            <a:pPr lvl="0">
              <a:spcAft>
                <a:spcPts val="0"/>
              </a:spcAft>
              <a:defRPr/>
            </a:pPr>
            <a:r>
              <a:rPr lang="en-US" sz="2600" dirty="0">
                <a:solidFill>
                  <a:prstClr val="black"/>
                </a:solidFill>
              </a:rPr>
              <a:t>Integration in flagships: a bundle of services</a:t>
            </a:r>
          </a:p>
          <a:p>
            <a:pPr lvl="0">
              <a:spcAft>
                <a:spcPts val="0"/>
              </a:spcAft>
              <a:defRPr/>
            </a:pPr>
            <a:endParaRPr lang="en-US" dirty="0">
              <a:solidFill>
                <a:prstClr val="black"/>
              </a:solidFill>
            </a:endParaRPr>
          </a:p>
          <a:p>
            <a:pPr lvl="0">
              <a:spcAft>
                <a:spcPts val="0"/>
              </a:spcAft>
              <a:defRPr/>
            </a:pPr>
            <a:r>
              <a:rPr lang="en-US" dirty="0">
                <a:solidFill>
                  <a:prstClr val="black"/>
                </a:solidFill>
              </a:rPr>
              <a:t>Conceptual underpinning</a:t>
            </a:r>
            <a:r>
              <a:rPr lang="en-US" sz="2200" dirty="0">
                <a:solidFill>
                  <a:prstClr val="black"/>
                </a:solidFill>
              </a:rPr>
              <a:t>:</a:t>
            </a:r>
          </a:p>
          <a:p>
            <a:pPr lvl="1">
              <a:defRPr/>
            </a:pPr>
            <a:r>
              <a:rPr lang="en-US" dirty="0">
                <a:solidFill>
                  <a:prstClr val="black"/>
                </a:solidFill>
              </a:rPr>
              <a:t>Reach, Beneficiaries, ______, Empowerment</a:t>
            </a:r>
          </a:p>
          <a:p>
            <a:pPr lvl="1">
              <a:defRPr/>
            </a:pPr>
            <a:r>
              <a:rPr lang="en-US" dirty="0">
                <a:solidFill>
                  <a:prstClr val="black"/>
                </a:solidFill>
              </a:rPr>
              <a:t>Capabilities </a:t>
            </a:r>
          </a:p>
          <a:p>
            <a:pPr lvl="1">
              <a:defRPr/>
            </a:pPr>
            <a:r>
              <a:rPr lang="en-US" dirty="0">
                <a:solidFill>
                  <a:prstClr val="black"/>
                </a:solidFill>
              </a:rPr>
              <a:t>It is about gender – what does that mean</a:t>
            </a:r>
          </a:p>
          <a:p>
            <a:pPr lvl="1">
              <a:defRPr/>
            </a:pPr>
            <a:r>
              <a:rPr lang="en-US" dirty="0">
                <a:solidFill>
                  <a:prstClr val="black"/>
                </a:solidFill>
              </a:rPr>
              <a:t>Trade-offs </a:t>
            </a:r>
          </a:p>
          <a:p>
            <a:pPr lvl="1">
              <a:defRPr/>
            </a:pPr>
            <a:r>
              <a:rPr lang="en-US" dirty="0">
                <a:solidFill>
                  <a:prstClr val="black"/>
                </a:solidFill>
              </a:rPr>
              <a:t>Time and </a:t>
            </a:r>
            <a:r>
              <a:rPr lang="en-US" dirty="0" err="1">
                <a:solidFill>
                  <a:prstClr val="black"/>
                </a:solidFill>
              </a:rPr>
              <a:t>labour</a:t>
            </a:r>
            <a:endParaRPr lang="en-US" dirty="0">
              <a:solidFill>
                <a:prstClr val="black"/>
              </a:solidFill>
            </a:endParaRPr>
          </a:p>
          <a:p>
            <a:pPr marL="0" indent="0">
              <a:buNone/>
            </a:pPr>
            <a:endParaRPr lang="en-US" dirty="0"/>
          </a:p>
        </p:txBody>
      </p:sp>
    </p:spTree>
    <p:custDataLst>
      <p:tags r:id="rId1"/>
    </p:custDataLst>
    <p:extLst>
      <p:ext uri="{BB962C8B-B14F-4D97-AF65-F5344CB8AC3E}">
        <p14:creationId xmlns:p14="http://schemas.microsoft.com/office/powerpoint/2010/main" val="26577116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a:blip r:embed="rId3"/>
          <a:srcRect l="11382" r="11382"/>
          <a:stretch>
            <a:fillRect/>
          </a:stretch>
        </p:blipFill>
        <p:spPr>
          <a:prstGeom prst="rect">
            <a:avLst/>
          </a:prstGeom>
        </p:spPr>
      </p:pic>
    </p:spTree>
    <p:extLst>
      <p:ext uri="{BB962C8B-B14F-4D97-AF65-F5344CB8AC3E}">
        <p14:creationId xmlns:p14="http://schemas.microsoft.com/office/powerpoint/2010/main" val="26949464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a:hlinkClick r:id="" action="ppaction://ole?verb=0"/>
          </p:cNvPr>
          <p:cNvGraphicFramePr>
            <a:graphicFrameLocks noChangeAspect="1"/>
          </p:cNvGraphicFramePr>
          <p:nvPr>
            <p:extLst>
              <p:ext uri="{D42A27DB-BD31-4B8C-83A1-F6EECF244321}">
                <p14:modId xmlns:p14="http://schemas.microsoft.com/office/powerpoint/2010/main" val="806078911"/>
              </p:ext>
            </p:extLst>
          </p:nvPr>
        </p:nvGraphicFramePr>
        <p:xfrm>
          <a:off x="762000" y="1409700"/>
          <a:ext cx="8468382" cy="4762500"/>
        </p:xfrm>
        <a:graphic>
          <a:graphicData uri="http://schemas.openxmlformats.org/presentationml/2006/ole">
            <mc:AlternateContent xmlns:mc="http://schemas.openxmlformats.org/markup-compatibility/2006">
              <mc:Choice xmlns:v="urn:schemas-microsoft-com:vml" Requires="v">
                <p:oleObj spid="_x0000_s1042" name="Presentation" r:id="rId3" imgW="6094644" imgH="3427618" progId="PowerPoint.Show.12">
                  <p:embed/>
                </p:oleObj>
              </mc:Choice>
              <mc:Fallback>
                <p:oleObj name="Presentation" r:id="rId3" imgW="6094644" imgH="3427618" progId="PowerPoint.Show.12">
                  <p:embed/>
                  <p:pic>
                    <p:nvPicPr>
                      <p:cNvPr id="0" name=""/>
                      <p:cNvPicPr/>
                      <p:nvPr/>
                    </p:nvPicPr>
                    <p:blipFill>
                      <a:blip r:embed="rId4"/>
                      <a:stretch>
                        <a:fillRect/>
                      </a:stretch>
                    </p:blipFill>
                    <p:spPr>
                      <a:xfrm>
                        <a:off x="762000" y="1409700"/>
                        <a:ext cx="8468382" cy="4762500"/>
                      </a:xfrm>
                      <a:prstGeom prst="rect">
                        <a:avLst/>
                      </a:prstGeom>
                    </p:spPr>
                  </p:pic>
                </p:oleObj>
              </mc:Fallback>
            </mc:AlternateContent>
          </a:graphicData>
        </a:graphic>
      </p:graphicFrame>
      <p:sp>
        <p:nvSpPr>
          <p:cNvPr id="4" name="Text Placeholder 1"/>
          <p:cNvSpPr txBox="1">
            <a:spLocks/>
          </p:cNvSpPr>
          <p:nvPr/>
        </p:nvSpPr>
        <p:spPr>
          <a:xfrm>
            <a:off x="952500" y="762000"/>
            <a:ext cx="7543800" cy="1143000"/>
          </a:xfrm>
          <a:prstGeom prst="rect">
            <a:avLst/>
          </a:prstGeom>
        </p:spPr>
        <p:txBody>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a:solidFill>
                  <a:srgbClr val="C00000"/>
                </a:solidFill>
              </a:rPr>
              <a:t>The bundle in flagships </a:t>
            </a:r>
          </a:p>
        </p:txBody>
      </p:sp>
    </p:spTree>
    <p:extLst>
      <p:ext uri="{BB962C8B-B14F-4D97-AF65-F5344CB8AC3E}">
        <p14:creationId xmlns:p14="http://schemas.microsoft.com/office/powerpoint/2010/main" val="204826672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VSECTIONID" val="yI2DOt6RzRcU51QxdhNewL"/>
</p:tagLst>
</file>

<file path=ppt/tags/tag2.xml><?xml version="1.0" encoding="utf-8"?>
<p:tagLst xmlns:a="http://schemas.openxmlformats.org/drawingml/2006/main" xmlns:r="http://schemas.openxmlformats.org/officeDocument/2006/relationships" xmlns:p="http://schemas.openxmlformats.org/presentationml/2006/main">
  <p:tag name="DVSECTIONID" val="QUq8QELArFIgadhH063fpq"/>
</p:tagLst>
</file>

<file path=ppt/tags/tag3.xml><?xml version="1.0" encoding="utf-8"?>
<p:tagLst xmlns:a="http://schemas.openxmlformats.org/drawingml/2006/main" xmlns:r="http://schemas.openxmlformats.org/officeDocument/2006/relationships" xmlns:p="http://schemas.openxmlformats.org/presentationml/2006/main">
  <p:tag name="DVSECTIONID" val="QUq8QELArFIgadhH063fpq"/>
</p:tagLst>
</file>

<file path=ppt/tags/tag4.xml><?xml version="1.0" encoding="utf-8"?>
<p:tagLst xmlns:a="http://schemas.openxmlformats.org/drawingml/2006/main" xmlns:r="http://schemas.openxmlformats.org/officeDocument/2006/relationships" xmlns:p="http://schemas.openxmlformats.org/presentationml/2006/main">
  <p:tag name="DVSECTIONID" val="QUq8QELArFIgadhH063fpq"/>
</p:tagLst>
</file>

<file path=ppt/tags/tag5.xml><?xml version="1.0" encoding="utf-8"?>
<p:tagLst xmlns:a="http://schemas.openxmlformats.org/drawingml/2006/main" xmlns:r="http://schemas.openxmlformats.org/officeDocument/2006/relationships" xmlns:p="http://schemas.openxmlformats.org/presentationml/2006/main">
  <p:tag name="DVSECTIONID" val="QUq8QELArFIgadhH063fpq"/>
</p:tagLst>
</file>

<file path=ppt/tags/tag6.xml><?xml version="1.0" encoding="utf-8"?>
<p:tagLst xmlns:a="http://schemas.openxmlformats.org/drawingml/2006/main" xmlns:r="http://schemas.openxmlformats.org/officeDocument/2006/relationships" xmlns:p="http://schemas.openxmlformats.org/presentationml/2006/main">
  <p:tag name="DVSECTIONID" val="QUq8QELArFIgadhH063fpq"/>
</p:tagLst>
</file>

<file path=ppt/tags/tag7.xml><?xml version="1.0" encoding="utf-8"?>
<p:tagLst xmlns:a="http://schemas.openxmlformats.org/drawingml/2006/main" xmlns:r="http://schemas.openxmlformats.org/officeDocument/2006/relationships" xmlns:p="http://schemas.openxmlformats.org/presentationml/2006/main">
  <p:tag name="DVSECTIONID" val="QUq8QELArFIgadhH063fpq"/>
</p:tagLst>
</file>

<file path=ppt/tags/tag8.xml><?xml version="1.0" encoding="utf-8"?>
<p:tagLst xmlns:a="http://schemas.openxmlformats.org/drawingml/2006/main" xmlns:r="http://schemas.openxmlformats.org/officeDocument/2006/relationships" xmlns:p="http://schemas.openxmlformats.org/presentationml/2006/main">
  <p:tag name="DVSECTIONID" val="QUq8QELArFIgadhH063fpq"/>
</p:tagLst>
</file>

<file path=ppt/tags/tag9.xml><?xml version="1.0" encoding="utf-8"?>
<p:tagLst xmlns:a="http://schemas.openxmlformats.org/drawingml/2006/main" xmlns:r="http://schemas.openxmlformats.org/officeDocument/2006/relationships" xmlns:p="http://schemas.openxmlformats.org/presentationml/2006/main">
  <p:tag name="DVSECTIONID" val="gLLkbNYfJYmMS8cGCr6Zqx"/>
</p:tagLst>
</file>

<file path=ppt/theme/theme1.xml><?xml version="1.0" encoding="utf-8"?>
<a:theme xmlns:a="http://schemas.openxmlformats.org/drawingml/2006/main" name="livestockfish_powerpoint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ivestockcrp_template_ppt" id="{E1764F3D-B1A1-43C9-BCBB-F21A16E6FEA3}" vid="{A3E826E9-A3A8-4606-A01B-C1B4E4E5C10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89151CC3285AB44A726E4FF20DF659B" ma:contentTypeVersion="4" ma:contentTypeDescription="Create a new document." ma:contentTypeScope="" ma:versionID="5bb839846d834915d94b65b3acdbe1c5">
  <xsd:schema xmlns:xsd="http://www.w3.org/2001/XMLSchema" xmlns:xs="http://www.w3.org/2001/XMLSchema" xmlns:p="http://schemas.microsoft.com/office/2006/metadata/properties" xmlns:ns2="9f5e9607-a28b-487e-b093-da60e75ee109" xmlns:ns3="d8ada133-6b60-4b4f-b9cb-7718ee96dc55" targetNamespace="http://schemas.microsoft.com/office/2006/metadata/properties" ma:root="true" ma:fieldsID="df622cc757f4745e388488a6cab09bcb" ns2:_="" ns3:_="">
    <xsd:import namespace="9f5e9607-a28b-487e-b093-da60e75ee109"/>
    <xsd:import namespace="d8ada133-6b60-4b4f-b9cb-7718ee96dc5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f5e9607-a28b-487e-b093-da60e75ee109"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8ada133-6b60-4b4f-b9cb-7718ee96dc5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FB85590-8B73-4576-93CE-79ECAF74AFCD}">
  <ds:schemaRefs>
    <ds:schemaRef ds:uri="http://purl.org/dc/terms/"/>
    <ds:schemaRef ds:uri="d8ada133-6b60-4b4f-b9cb-7718ee96dc55"/>
    <ds:schemaRef ds:uri="http://schemas.microsoft.com/office/2006/documentManagement/types"/>
    <ds:schemaRef ds:uri="http://schemas.openxmlformats.org/package/2006/metadata/core-properties"/>
    <ds:schemaRef ds:uri="http://purl.org/dc/elements/1.1/"/>
    <ds:schemaRef ds:uri="9f5e9607-a28b-487e-b093-da60e75ee109"/>
    <ds:schemaRef ds:uri="http://schemas.microsoft.com/office/2006/metadata/properties"/>
    <ds:schemaRef ds:uri="http://schemas.microsoft.com/office/infopath/2007/PartnerControls"/>
    <ds:schemaRef ds:uri="http://www.w3.org/XML/1998/namespace"/>
    <ds:schemaRef ds:uri="http://purl.org/dc/dcmitype/"/>
  </ds:schemaRefs>
</ds:datastoreItem>
</file>

<file path=customXml/itemProps2.xml><?xml version="1.0" encoding="utf-8"?>
<ds:datastoreItem xmlns:ds="http://schemas.openxmlformats.org/officeDocument/2006/customXml" ds:itemID="{239CAA18-B8ED-4A5F-AE1D-7FAA1652DFD8}">
  <ds:schemaRefs>
    <ds:schemaRef ds:uri="http://schemas.microsoft.com/sharepoint/v3/contenttype/forms"/>
  </ds:schemaRefs>
</ds:datastoreItem>
</file>

<file path=customXml/itemProps3.xml><?xml version="1.0" encoding="utf-8"?>
<ds:datastoreItem xmlns:ds="http://schemas.openxmlformats.org/officeDocument/2006/customXml" ds:itemID="{9F98302D-8047-4B87-8310-A606EC6554B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f5e9607-a28b-487e-b093-da60e75ee109"/>
    <ds:schemaRef ds:uri="d8ada133-6b60-4b4f-b9cb-7718ee96dc5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livestockcrp_powerpoint_template</Template>
  <TotalTime>0</TotalTime>
  <Words>1197</Words>
  <Application>Microsoft Office PowerPoint</Application>
  <PresentationFormat>On-screen Show (4:3)</PresentationFormat>
  <Paragraphs>309</Paragraphs>
  <Slides>26</Slides>
  <Notes>14</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26</vt:i4>
      </vt:variant>
    </vt:vector>
  </HeadingPairs>
  <TitlesOfParts>
    <vt:vector size="31" baseType="lpstr">
      <vt:lpstr>Arial</vt:lpstr>
      <vt:lpstr>Calibri</vt:lpstr>
      <vt:lpstr>Times New Roman</vt:lpstr>
      <vt:lpstr>livestockfish_powerpoint_template</vt:lpstr>
      <vt:lpstr>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Why are we talking about youth?</vt:lpstr>
      <vt:lpstr>Why are we talking about youth?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Impact Pathway</vt:lpstr>
      <vt:lpstr>PowerPoint Presentation</vt:lpstr>
    </vt:vector>
  </TitlesOfParts>
  <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2017-12-12T08:13:38Z</dcterms:created>
  <dcterms:modified xsi:type="dcterms:W3CDTF">2017-12-13T08:09:57Z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0x010100289151CC3285AB44A726E4FF20DF659B</vt:lpwstr>
  </property>
</Properties>
</file>